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41.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40.xml" ContentType="application/vnd.openxmlformats-officedocument.presentationml.slide+xml"/>
  <Override PartName="/ppt/slides/slide1.xml" ContentType="application/vnd.openxmlformats-officedocument.presentationml.slide+xml"/>
  <Override PartName="/ppt/slides/slide6.xml" ContentType="application/vnd.openxmlformats-officedocument.presentationml.slide+xml"/>
  <Override PartName="/ppt/slides/slide2.xml" ContentType="application/vnd.openxmlformats-officedocument.presentationml.slide+xml"/>
  <Override PartName="/ppt/slides/slide8.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Masters/slideMaster1.xml" ContentType="application/vnd.openxmlformats-officedocument.presentationml.slideMaster+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4.xml" ContentType="application/vnd.openxmlformats-officedocument.presentationml.slideLayout+xml"/>
  <Override PartName="/ppt/slideLayouts/slideLayout1.xml" ContentType="application/vnd.openxmlformats-officedocument.presentationml.slideLayout+xml"/>
  <Override PartName="/ppt/slideLayouts/slideLayout5.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98" r:id="rId15"/>
    <p:sldId id="299" r:id="rId16"/>
    <p:sldId id="300" r:id="rId17"/>
    <p:sldId id="275" r:id="rId18"/>
    <p:sldId id="270" r:id="rId19"/>
    <p:sldId id="271" r:id="rId20"/>
    <p:sldId id="272" r:id="rId21"/>
    <p:sldId id="273" r:id="rId22"/>
    <p:sldId id="274" r:id="rId23"/>
    <p:sldId id="276" r:id="rId24"/>
    <p:sldId id="278" r:id="rId25"/>
    <p:sldId id="277"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14" autoAdjust="0"/>
    <p:restoredTop sz="94660"/>
  </p:normalViewPr>
  <p:slideViewPr>
    <p:cSldViewPr snapToGrid="0">
      <p:cViewPr varScale="1">
        <p:scale>
          <a:sx n="126" d="100"/>
          <a:sy n="126" d="100"/>
        </p:scale>
        <p:origin x="138" y="2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openxmlformats.org/officeDocument/2006/relationships/customXml" Target="../customXml/item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A0671D0-2BDB-45AF-A851-D661F6D3C541}"/>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en-US"/>
          </a:p>
        </p:txBody>
      </p:sp>
      <p:sp>
        <p:nvSpPr>
          <p:cNvPr id="3" name="Подзаголовок 2">
            <a:extLst>
              <a:ext uri="{FF2B5EF4-FFF2-40B4-BE49-F238E27FC236}">
                <a16:creationId xmlns:a16="http://schemas.microsoft.com/office/drawing/2014/main" id="{73E451CD-2A5A-4E46-AFCE-79644189A1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a:p>
        </p:txBody>
      </p:sp>
      <p:sp>
        <p:nvSpPr>
          <p:cNvPr id="4" name="Дата 3">
            <a:extLst>
              <a:ext uri="{FF2B5EF4-FFF2-40B4-BE49-F238E27FC236}">
                <a16:creationId xmlns:a16="http://schemas.microsoft.com/office/drawing/2014/main" id="{E991DB95-3757-4C7E-9F81-5F60BF055582}"/>
              </a:ext>
            </a:extLst>
          </p:cNvPr>
          <p:cNvSpPr>
            <a:spLocks noGrp="1"/>
          </p:cNvSpPr>
          <p:nvPr>
            <p:ph type="dt" sz="half" idx="10"/>
          </p:nvPr>
        </p:nvSpPr>
        <p:spPr/>
        <p:txBody>
          <a:bodyPr/>
          <a:lstStyle/>
          <a:p>
            <a:fld id="{A76E1671-358D-4BAB-9EB2-DC8D65251B89}" type="datetimeFigureOut">
              <a:rPr lang="en-US" smtClean="0"/>
              <a:t>3/22/2023</a:t>
            </a:fld>
            <a:endParaRPr lang="en-US"/>
          </a:p>
        </p:txBody>
      </p:sp>
      <p:sp>
        <p:nvSpPr>
          <p:cNvPr id="5" name="Нижний колонтитул 4">
            <a:extLst>
              <a:ext uri="{FF2B5EF4-FFF2-40B4-BE49-F238E27FC236}">
                <a16:creationId xmlns:a16="http://schemas.microsoft.com/office/drawing/2014/main" id="{D54EC4B4-1367-4D8E-98C3-AEEF960147F5}"/>
              </a:ext>
            </a:extLst>
          </p:cNvPr>
          <p:cNvSpPr>
            <a:spLocks noGrp="1"/>
          </p:cNvSpPr>
          <p:nvPr>
            <p:ph type="ftr" sz="quarter" idx="11"/>
          </p:nvPr>
        </p:nvSpPr>
        <p:spPr/>
        <p:txBody>
          <a:bodyPr/>
          <a:lstStyle/>
          <a:p>
            <a:endParaRPr lang="en-US"/>
          </a:p>
        </p:txBody>
      </p:sp>
      <p:sp>
        <p:nvSpPr>
          <p:cNvPr id="6" name="Номер слайда 5">
            <a:extLst>
              <a:ext uri="{FF2B5EF4-FFF2-40B4-BE49-F238E27FC236}">
                <a16:creationId xmlns:a16="http://schemas.microsoft.com/office/drawing/2014/main" id="{D166ED29-C873-4543-B7E1-E79BD42C1191}"/>
              </a:ext>
            </a:extLst>
          </p:cNvPr>
          <p:cNvSpPr>
            <a:spLocks noGrp="1"/>
          </p:cNvSpPr>
          <p:nvPr>
            <p:ph type="sldNum" sz="quarter" idx="12"/>
          </p:nvPr>
        </p:nvSpPr>
        <p:spPr/>
        <p:txBody>
          <a:bodyPr/>
          <a:lstStyle/>
          <a:p>
            <a:fld id="{69EBD233-594A-4988-B3E0-F12C767C00D3}" type="slidenum">
              <a:rPr lang="en-US" smtClean="0"/>
              <a:t>‹#›</a:t>
            </a:fld>
            <a:endParaRPr lang="en-US"/>
          </a:p>
        </p:txBody>
      </p:sp>
    </p:spTree>
    <p:extLst>
      <p:ext uri="{BB962C8B-B14F-4D97-AF65-F5344CB8AC3E}">
        <p14:creationId xmlns:p14="http://schemas.microsoft.com/office/powerpoint/2010/main" val="29930521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A84F6BC-9C7D-44E3-8FB3-A5D3FEC50E7C}"/>
              </a:ext>
            </a:extLst>
          </p:cNvPr>
          <p:cNvSpPr>
            <a:spLocks noGrp="1"/>
          </p:cNvSpPr>
          <p:nvPr>
            <p:ph type="title"/>
          </p:nvPr>
        </p:nvSpPr>
        <p:spPr/>
        <p:txBody>
          <a:bodyPr/>
          <a:lstStyle/>
          <a:p>
            <a:r>
              <a:rPr lang="ru-RU"/>
              <a:t>Образец заголовка</a:t>
            </a:r>
            <a:endParaRPr lang="en-US"/>
          </a:p>
        </p:txBody>
      </p:sp>
      <p:sp>
        <p:nvSpPr>
          <p:cNvPr id="3" name="Вертикальный текст 2">
            <a:extLst>
              <a:ext uri="{FF2B5EF4-FFF2-40B4-BE49-F238E27FC236}">
                <a16:creationId xmlns:a16="http://schemas.microsoft.com/office/drawing/2014/main" id="{5DDFA137-9E72-4D4E-9A9B-9B642B1F51E0}"/>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a:extLst>
              <a:ext uri="{FF2B5EF4-FFF2-40B4-BE49-F238E27FC236}">
                <a16:creationId xmlns:a16="http://schemas.microsoft.com/office/drawing/2014/main" id="{68D56E9F-9208-4121-85E1-3069D24C1B8A}"/>
              </a:ext>
            </a:extLst>
          </p:cNvPr>
          <p:cNvSpPr>
            <a:spLocks noGrp="1"/>
          </p:cNvSpPr>
          <p:nvPr>
            <p:ph type="dt" sz="half" idx="10"/>
          </p:nvPr>
        </p:nvSpPr>
        <p:spPr/>
        <p:txBody>
          <a:bodyPr/>
          <a:lstStyle/>
          <a:p>
            <a:fld id="{A76E1671-358D-4BAB-9EB2-DC8D65251B89}" type="datetimeFigureOut">
              <a:rPr lang="en-US" smtClean="0"/>
              <a:t>3/22/2023</a:t>
            </a:fld>
            <a:endParaRPr lang="en-US"/>
          </a:p>
        </p:txBody>
      </p:sp>
      <p:sp>
        <p:nvSpPr>
          <p:cNvPr id="5" name="Нижний колонтитул 4">
            <a:extLst>
              <a:ext uri="{FF2B5EF4-FFF2-40B4-BE49-F238E27FC236}">
                <a16:creationId xmlns:a16="http://schemas.microsoft.com/office/drawing/2014/main" id="{24443664-6186-48C2-95DF-9567CE3B1B9C}"/>
              </a:ext>
            </a:extLst>
          </p:cNvPr>
          <p:cNvSpPr>
            <a:spLocks noGrp="1"/>
          </p:cNvSpPr>
          <p:nvPr>
            <p:ph type="ftr" sz="quarter" idx="11"/>
          </p:nvPr>
        </p:nvSpPr>
        <p:spPr/>
        <p:txBody>
          <a:bodyPr/>
          <a:lstStyle/>
          <a:p>
            <a:endParaRPr lang="en-US"/>
          </a:p>
        </p:txBody>
      </p:sp>
      <p:sp>
        <p:nvSpPr>
          <p:cNvPr id="6" name="Номер слайда 5">
            <a:extLst>
              <a:ext uri="{FF2B5EF4-FFF2-40B4-BE49-F238E27FC236}">
                <a16:creationId xmlns:a16="http://schemas.microsoft.com/office/drawing/2014/main" id="{E68714A1-E3E5-42B3-B82F-97C26E3CAF80}"/>
              </a:ext>
            </a:extLst>
          </p:cNvPr>
          <p:cNvSpPr>
            <a:spLocks noGrp="1"/>
          </p:cNvSpPr>
          <p:nvPr>
            <p:ph type="sldNum" sz="quarter" idx="12"/>
          </p:nvPr>
        </p:nvSpPr>
        <p:spPr/>
        <p:txBody>
          <a:bodyPr/>
          <a:lstStyle/>
          <a:p>
            <a:fld id="{69EBD233-594A-4988-B3E0-F12C767C00D3}" type="slidenum">
              <a:rPr lang="en-US" smtClean="0"/>
              <a:t>‹#›</a:t>
            </a:fld>
            <a:endParaRPr lang="en-US"/>
          </a:p>
        </p:txBody>
      </p:sp>
    </p:spTree>
    <p:extLst>
      <p:ext uri="{BB962C8B-B14F-4D97-AF65-F5344CB8AC3E}">
        <p14:creationId xmlns:p14="http://schemas.microsoft.com/office/powerpoint/2010/main" val="715136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04496B09-4BEB-4AD3-BCC9-B01888D24C3C}"/>
              </a:ext>
            </a:extLst>
          </p:cNvPr>
          <p:cNvSpPr>
            <a:spLocks noGrp="1"/>
          </p:cNvSpPr>
          <p:nvPr>
            <p:ph type="title" orient="vert"/>
          </p:nvPr>
        </p:nvSpPr>
        <p:spPr>
          <a:xfrm>
            <a:off x="8724900" y="365125"/>
            <a:ext cx="2628900" cy="5811838"/>
          </a:xfrm>
        </p:spPr>
        <p:txBody>
          <a:bodyPr vert="eaVert"/>
          <a:lstStyle/>
          <a:p>
            <a:r>
              <a:rPr lang="ru-RU"/>
              <a:t>Образец заголовка</a:t>
            </a:r>
            <a:endParaRPr lang="en-US"/>
          </a:p>
        </p:txBody>
      </p:sp>
      <p:sp>
        <p:nvSpPr>
          <p:cNvPr id="3" name="Вертикальный текст 2">
            <a:extLst>
              <a:ext uri="{FF2B5EF4-FFF2-40B4-BE49-F238E27FC236}">
                <a16:creationId xmlns:a16="http://schemas.microsoft.com/office/drawing/2014/main" id="{35B18123-2CC5-4AFC-90FD-68FBE07BE8FC}"/>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a:extLst>
              <a:ext uri="{FF2B5EF4-FFF2-40B4-BE49-F238E27FC236}">
                <a16:creationId xmlns:a16="http://schemas.microsoft.com/office/drawing/2014/main" id="{C413529F-3052-4090-BDE7-86EAB31967F9}"/>
              </a:ext>
            </a:extLst>
          </p:cNvPr>
          <p:cNvSpPr>
            <a:spLocks noGrp="1"/>
          </p:cNvSpPr>
          <p:nvPr>
            <p:ph type="dt" sz="half" idx="10"/>
          </p:nvPr>
        </p:nvSpPr>
        <p:spPr/>
        <p:txBody>
          <a:bodyPr/>
          <a:lstStyle/>
          <a:p>
            <a:fld id="{A76E1671-358D-4BAB-9EB2-DC8D65251B89}" type="datetimeFigureOut">
              <a:rPr lang="en-US" smtClean="0"/>
              <a:t>3/22/2023</a:t>
            </a:fld>
            <a:endParaRPr lang="en-US"/>
          </a:p>
        </p:txBody>
      </p:sp>
      <p:sp>
        <p:nvSpPr>
          <p:cNvPr id="5" name="Нижний колонтитул 4">
            <a:extLst>
              <a:ext uri="{FF2B5EF4-FFF2-40B4-BE49-F238E27FC236}">
                <a16:creationId xmlns:a16="http://schemas.microsoft.com/office/drawing/2014/main" id="{AB9C83CC-6A2F-4599-A82B-3AA20D976E23}"/>
              </a:ext>
            </a:extLst>
          </p:cNvPr>
          <p:cNvSpPr>
            <a:spLocks noGrp="1"/>
          </p:cNvSpPr>
          <p:nvPr>
            <p:ph type="ftr" sz="quarter" idx="11"/>
          </p:nvPr>
        </p:nvSpPr>
        <p:spPr/>
        <p:txBody>
          <a:bodyPr/>
          <a:lstStyle/>
          <a:p>
            <a:endParaRPr lang="en-US"/>
          </a:p>
        </p:txBody>
      </p:sp>
      <p:sp>
        <p:nvSpPr>
          <p:cNvPr id="6" name="Номер слайда 5">
            <a:extLst>
              <a:ext uri="{FF2B5EF4-FFF2-40B4-BE49-F238E27FC236}">
                <a16:creationId xmlns:a16="http://schemas.microsoft.com/office/drawing/2014/main" id="{145489EC-BA6C-4295-ADF3-CF230364BA4C}"/>
              </a:ext>
            </a:extLst>
          </p:cNvPr>
          <p:cNvSpPr>
            <a:spLocks noGrp="1"/>
          </p:cNvSpPr>
          <p:nvPr>
            <p:ph type="sldNum" sz="quarter" idx="12"/>
          </p:nvPr>
        </p:nvSpPr>
        <p:spPr/>
        <p:txBody>
          <a:bodyPr/>
          <a:lstStyle/>
          <a:p>
            <a:fld id="{69EBD233-594A-4988-B3E0-F12C767C00D3}" type="slidenum">
              <a:rPr lang="en-US" smtClean="0"/>
              <a:t>‹#›</a:t>
            </a:fld>
            <a:endParaRPr lang="en-US"/>
          </a:p>
        </p:txBody>
      </p:sp>
    </p:spTree>
    <p:extLst>
      <p:ext uri="{BB962C8B-B14F-4D97-AF65-F5344CB8AC3E}">
        <p14:creationId xmlns:p14="http://schemas.microsoft.com/office/powerpoint/2010/main" val="3055244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1C2B7CF-4E40-4185-8260-B4FC838AA82F}"/>
              </a:ext>
            </a:extLst>
          </p:cNvPr>
          <p:cNvSpPr>
            <a:spLocks noGrp="1"/>
          </p:cNvSpPr>
          <p:nvPr>
            <p:ph type="title"/>
          </p:nvPr>
        </p:nvSpPr>
        <p:spPr/>
        <p:txBody>
          <a:bodyPr/>
          <a:lstStyle/>
          <a:p>
            <a:r>
              <a:rPr lang="ru-RU"/>
              <a:t>Образец заголовка</a:t>
            </a:r>
            <a:endParaRPr lang="en-US"/>
          </a:p>
        </p:txBody>
      </p:sp>
      <p:sp>
        <p:nvSpPr>
          <p:cNvPr id="3" name="Объект 2">
            <a:extLst>
              <a:ext uri="{FF2B5EF4-FFF2-40B4-BE49-F238E27FC236}">
                <a16:creationId xmlns:a16="http://schemas.microsoft.com/office/drawing/2014/main" id="{DC145DE7-F6E6-4997-8029-9B80694E3870}"/>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a:extLst>
              <a:ext uri="{FF2B5EF4-FFF2-40B4-BE49-F238E27FC236}">
                <a16:creationId xmlns:a16="http://schemas.microsoft.com/office/drawing/2014/main" id="{C5606A06-4FF1-422C-8D52-F4C6F4EC433D}"/>
              </a:ext>
            </a:extLst>
          </p:cNvPr>
          <p:cNvSpPr>
            <a:spLocks noGrp="1"/>
          </p:cNvSpPr>
          <p:nvPr>
            <p:ph type="dt" sz="half" idx="10"/>
          </p:nvPr>
        </p:nvSpPr>
        <p:spPr/>
        <p:txBody>
          <a:bodyPr/>
          <a:lstStyle/>
          <a:p>
            <a:fld id="{A76E1671-358D-4BAB-9EB2-DC8D65251B89}" type="datetimeFigureOut">
              <a:rPr lang="en-US" smtClean="0"/>
              <a:t>3/22/2023</a:t>
            </a:fld>
            <a:endParaRPr lang="en-US"/>
          </a:p>
        </p:txBody>
      </p:sp>
      <p:sp>
        <p:nvSpPr>
          <p:cNvPr id="5" name="Нижний колонтитул 4">
            <a:extLst>
              <a:ext uri="{FF2B5EF4-FFF2-40B4-BE49-F238E27FC236}">
                <a16:creationId xmlns:a16="http://schemas.microsoft.com/office/drawing/2014/main" id="{D0E736CE-F5D0-4002-ADD5-399C6291026B}"/>
              </a:ext>
            </a:extLst>
          </p:cNvPr>
          <p:cNvSpPr>
            <a:spLocks noGrp="1"/>
          </p:cNvSpPr>
          <p:nvPr>
            <p:ph type="ftr" sz="quarter" idx="11"/>
          </p:nvPr>
        </p:nvSpPr>
        <p:spPr/>
        <p:txBody>
          <a:bodyPr/>
          <a:lstStyle/>
          <a:p>
            <a:endParaRPr lang="en-US"/>
          </a:p>
        </p:txBody>
      </p:sp>
      <p:sp>
        <p:nvSpPr>
          <p:cNvPr id="6" name="Номер слайда 5">
            <a:extLst>
              <a:ext uri="{FF2B5EF4-FFF2-40B4-BE49-F238E27FC236}">
                <a16:creationId xmlns:a16="http://schemas.microsoft.com/office/drawing/2014/main" id="{735AE779-A848-4796-9479-123BA3A55D12}"/>
              </a:ext>
            </a:extLst>
          </p:cNvPr>
          <p:cNvSpPr>
            <a:spLocks noGrp="1"/>
          </p:cNvSpPr>
          <p:nvPr>
            <p:ph type="sldNum" sz="quarter" idx="12"/>
          </p:nvPr>
        </p:nvSpPr>
        <p:spPr/>
        <p:txBody>
          <a:bodyPr/>
          <a:lstStyle/>
          <a:p>
            <a:fld id="{69EBD233-594A-4988-B3E0-F12C767C00D3}" type="slidenum">
              <a:rPr lang="en-US" smtClean="0"/>
              <a:t>‹#›</a:t>
            </a:fld>
            <a:endParaRPr lang="en-US"/>
          </a:p>
        </p:txBody>
      </p:sp>
    </p:spTree>
    <p:extLst>
      <p:ext uri="{BB962C8B-B14F-4D97-AF65-F5344CB8AC3E}">
        <p14:creationId xmlns:p14="http://schemas.microsoft.com/office/powerpoint/2010/main" val="3122872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1842B49-AEBD-4573-84CE-134E86D11E54}"/>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endParaRPr lang="en-US"/>
          </a:p>
        </p:txBody>
      </p:sp>
      <p:sp>
        <p:nvSpPr>
          <p:cNvPr id="3" name="Текст 2">
            <a:extLst>
              <a:ext uri="{FF2B5EF4-FFF2-40B4-BE49-F238E27FC236}">
                <a16:creationId xmlns:a16="http://schemas.microsoft.com/office/drawing/2014/main" id="{9953F6D9-0132-470C-8C1F-99E53343B0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5E877F16-A63D-45E3-9E07-B99763F7E371}"/>
              </a:ext>
            </a:extLst>
          </p:cNvPr>
          <p:cNvSpPr>
            <a:spLocks noGrp="1"/>
          </p:cNvSpPr>
          <p:nvPr>
            <p:ph type="dt" sz="half" idx="10"/>
          </p:nvPr>
        </p:nvSpPr>
        <p:spPr/>
        <p:txBody>
          <a:bodyPr/>
          <a:lstStyle/>
          <a:p>
            <a:fld id="{A76E1671-358D-4BAB-9EB2-DC8D65251B89}" type="datetimeFigureOut">
              <a:rPr lang="en-US" smtClean="0"/>
              <a:t>3/22/2023</a:t>
            </a:fld>
            <a:endParaRPr lang="en-US"/>
          </a:p>
        </p:txBody>
      </p:sp>
      <p:sp>
        <p:nvSpPr>
          <p:cNvPr id="5" name="Нижний колонтитул 4">
            <a:extLst>
              <a:ext uri="{FF2B5EF4-FFF2-40B4-BE49-F238E27FC236}">
                <a16:creationId xmlns:a16="http://schemas.microsoft.com/office/drawing/2014/main" id="{19784523-6B3B-4688-A33F-31D12B50A246}"/>
              </a:ext>
            </a:extLst>
          </p:cNvPr>
          <p:cNvSpPr>
            <a:spLocks noGrp="1"/>
          </p:cNvSpPr>
          <p:nvPr>
            <p:ph type="ftr" sz="quarter" idx="11"/>
          </p:nvPr>
        </p:nvSpPr>
        <p:spPr/>
        <p:txBody>
          <a:bodyPr/>
          <a:lstStyle/>
          <a:p>
            <a:endParaRPr lang="en-US"/>
          </a:p>
        </p:txBody>
      </p:sp>
      <p:sp>
        <p:nvSpPr>
          <p:cNvPr id="6" name="Номер слайда 5">
            <a:extLst>
              <a:ext uri="{FF2B5EF4-FFF2-40B4-BE49-F238E27FC236}">
                <a16:creationId xmlns:a16="http://schemas.microsoft.com/office/drawing/2014/main" id="{82A97AF9-930F-44FA-AE70-F46166F2876B}"/>
              </a:ext>
            </a:extLst>
          </p:cNvPr>
          <p:cNvSpPr>
            <a:spLocks noGrp="1"/>
          </p:cNvSpPr>
          <p:nvPr>
            <p:ph type="sldNum" sz="quarter" idx="12"/>
          </p:nvPr>
        </p:nvSpPr>
        <p:spPr/>
        <p:txBody>
          <a:bodyPr/>
          <a:lstStyle/>
          <a:p>
            <a:fld id="{69EBD233-594A-4988-B3E0-F12C767C00D3}" type="slidenum">
              <a:rPr lang="en-US" smtClean="0"/>
              <a:t>‹#›</a:t>
            </a:fld>
            <a:endParaRPr lang="en-US"/>
          </a:p>
        </p:txBody>
      </p:sp>
    </p:spTree>
    <p:extLst>
      <p:ext uri="{BB962C8B-B14F-4D97-AF65-F5344CB8AC3E}">
        <p14:creationId xmlns:p14="http://schemas.microsoft.com/office/powerpoint/2010/main" val="3810344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AD1B7ED-3B4D-4CF3-9AF8-DCFA794554DD}"/>
              </a:ext>
            </a:extLst>
          </p:cNvPr>
          <p:cNvSpPr>
            <a:spLocks noGrp="1"/>
          </p:cNvSpPr>
          <p:nvPr>
            <p:ph type="title"/>
          </p:nvPr>
        </p:nvSpPr>
        <p:spPr/>
        <p:txBody>
          <a:bodyPr/>
          <a:lstStyle/>
          <a:p>
            <a:r>
              <a:rPr lang="ru-RU"/>
              <a:t>Образец заголовка</a:t>
            </a:r>
            <a:endParaRPr lang="en-US"/>
          </a:p>
        </p:txBody>
      </p:sp>
      <p:sp>
        <p:nvSpPr>
          <p:cNvPr id="3" name="Объект 2">
            <a:extLst>
              <a:ext uri="{FF2B5EF4-FFF2-40B4-BE49-F238E27FC236}">
                <a16:creationId xmlns:a16="http://schemas.microsoft.com/office/drawing/2014/main" id="{65C7095C-D1F3-448E-A163-D81123590242}"/>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Объект 3">
            <a:extLst>
              <a:ext uri="{FF2B5EF4-FFF2-40B4-BE49-F238E27FC236}">
                <a16:creationId xmlns:a16="http://schemas.microsoft.com/office/drawing/2014/main" id="{8660A3BF-C8DE-4139-AE13-92B32F003946}"/>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Дата 4">
            <a:extLst>
              <a:ext uri="{FF2B5EF4-FFF2-40B4-BE49-F238E27FC236}">
                <a16:creationId xmlns:a16="http://schemas.microsoft.com/office/drawing/2014/main" id="{84B7D209-7CF1-481D-A144-80767B40CE56}"/>
              </a:ext>
            </a:extLst>
          </p:cNvPr>
          <p:cNvSpPr>
            <a:spLocks noGrp="1"/>
          </p:cNvSpPr>
          <p:nvPr>
            <p:ph type="dt" sz="half" idx="10"/>
          </p:nvPr>
        </p:nvSpPr>
        <p:spPr/>
        <p:txBody>
          <a:bodyPr/>
          <a:lstStyle/>
          <a:p>
            <a:fld id="{A76E1671-358D-4BAB-9EB2-DC8D65251B89}" type="datetimeFigureOut">
              <a:rPr lang="en-US" smtClean="0"/>
              <a:t>3/22/2023</a:t>
            </a:fld>
            <a:endParaRPr lang="en-US"/>
          </a:p>
        </p:txBody>
      </p:sp>
      <p:sp>
        <p:nvSpPr>
          <p:cNvPr id="6" name="Нижний колонтитул 5">
            <a:extLst>
              <a:ext uri="{FF2B5EF4-FFF2-40B4-BE49-F238E27FC236}">
                <a16:creationId xmlns:a16="http://schemas.microsoft.com/office/drawing/2014/main" id="{11B842DF-EF65-4F50-B173-AF5777146636}"/>
              </a:ext>
            </a:extLst>
          </p:cNvPr>
          <p:cNvSpPr>
            <a:spLocks noGrp="1"/>
          </p:cNvSpPr>
          <p:nvPr>
            <p:ph type="ftr" sz="quarter" idx="11"/>
          </p:nvPr>
        </p:nvSpPr>
        <p:spPr/>
        <p:txBody>
          <a:bodyPr/>
          <a:lstStyle/>
          <a:p>
            <a:endParaRPr lang="en-US"/>
          </a:p>
        </p:txBody>
      </p:sp>
      <p:sp>
        <p:nvSpPr>
          <p:cNvPr id="7" name="Номер слайда 6">
            <a:extLst>
              <a:ext uri="{FF2B5EF4-FFF2-40B4-BE49-F238E27FC236}">
                <a16:creationId xmlns:a16="http://schemas.microsoft.com/office/drawing/2014/main" id="{477E9F67-8E18-48D2-8851-11289DBE5C79}"/>
              </a:ext>
            </a:extLst>
          </p:cNvPr>
          <p:cNvSpPr>
            <a:spLocks noGrp="1"/>
          </p:cNvSpPr>
          <p:nvPr>
            <p:ph type="sldNum" sz="quarter" idx="12"/>
          </p:nvPr>
        </p:nvSpPr>
        <p:spPr/>
        <p:txBody>
          <a:bodyPr/>
          <a:lstStyle/>
          <a:p>
            <a:fld id="{69EBD233-594A-4988-B3E0-F12C767C00D3}" type="slidenum">
              <a:rPr lang="en-US" smtClean="0"/>
              <a:t>‹#›</a:t>
            </a:fld>
            <a:endParaRPr lang="en-US"/>
          </a:p>
        </p:txBody>
      </p:sp>
    </p:spTree>
    <p:extLst>
      <p:ext uri="{BB962C8B-B14F-4D97-AF65-F5344CB8AC3E}">
        <p14:creationId xmlns:p14="http://schemas.microsoft.com/office/powerpoint/2010/main" val="2520490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2E13AA4-4B3E-47CC-84F7-84A4A9120196}"/>
              </a:ext>
            </a:extLst>
          </p:cNvPr>
          <p:cNvSpPr>
            <a:spLocks noGrp="1"/>
          </p:cNvSpPr>
          <p:nvPr>
            <p:ph type="title"/>
          </p:nvPr>
        </p:nvSpPr>
        <p:spPr>
          <a:xfrm>
            <a:off x="839788" y="365125"/>
            <a:ext cx="10515600" cy="1325563"/>
          </a:xfrm>
        </p:spPr>
        <p:txBody>
          <a:bodyPr/>
          <a:lstStyle/>
          <a:p>
            <a:r>
              <a:rPr lang="ru-RU"/>
              <a:t>Образец заголовка</a:t>
            </a:r>
            <a:endParaRPr lang="en-US"/>
          </a:p>
        </p:txBody>
      </p:sp>
      <p:sp>
        <p:nvSpPr>
          <p:cNvPr id="3" name="Текст 2">
            <a:extLst>
              <a:ext uri="{FF2B5EF4-FFF2-40B4-BE49-F238E27FC236}">
                <a16:creationId xmlns:a16="http://schemas.microsoft.com/office/drawing/2014/main" id="{516C2EB5-78BA-457C-B172-19C0A1917B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5330350A-7A80-410B-9621-CD2213744703}"/>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Текст 4">
            <a:extLst>
              <a:ext uri="{FF2B5EF4-FFF2-40B4-BE49-F238E27FC236}">
                <a16:creationId xmlns:a16="http://schemas.microsoft.com/office/drawing/2014/main" id="{134978DF-27EF-44A3-8C76-B3143C0309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C9C3C9DE-74D8-4AC4-BC28-30DCC129206B}"/>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7" name="Дата 6">
            <a:extLst>
              <a:ext uri="{FF2B5EF4-FFF2-40B4-BE49-F238E27FC236}">
                <a16:creationId xmlns:a16="http://schemas.microsoft.com/office/drawing/2014/main" id="{9458EBA5-17CA-4BCA-98D6-C529D9EE43DC}"/>
              </a:ext>
            </a:extLst>
          </p:cNvPr>
          <p:cNvSpPr>
            <a:spLocks noGrp="1"/>
          </p:cNvSpPr>
          <p:nvPr>
            <p:ph type="dt" sz="half" idx="10"/>
          </p:nvPr>
        </p:nvSpPr>
        <p:spPr/>
        <p:txBody>
          <a:bodyPr/>
          <a:lstStyle/>
          <a:p>
            <a:fld id="{A76E1671-358D-4BAB-9EB2-DC8D65251B89}" type="datetimeFigureOut">
              <a:rPr lang="en-US" smtClean="0"/>
              <a:t>3/22/2023</a:t>
            </a:fld>
            <a:endParaRPr lang="en-US"/>
          </a:p>
        </p:txBody>
      </p:sp>
      <p:sp>
        <p:nvSpPr>
          <p:cNvPr id="8" name="Нижний колонтитул 7">
            <a:extLst>
              <a:ext uri="{FF2B5EF4-FFF2-40B4-BE49-F238E27FC236}">
                <a16:creationId xmlns:a16="http://schemas.microsoft.com/office/drawing/2014/main" id="{8D42B907-DAD8-46DF-965D-0B85D9D61108}"/>
              </a:ext>
            </a:extLst>
          </p:cNvPr>
          <p:cNvSpPr>
            <a:spLocks noGrp="1"/>
          </p:cNvSpPr>
          <p:nvPr>
            <p:ph type="ftr" sz="quarter" idx="11"/>
          </p:nvPr>
        </p:nvSpPr>
        <p:spPr/>
        <p:txBody>
          <a:bodyPr/>
          <a:lstStyle/>
          <a:p>
            <a:endParaRPr lang="en-US"/>
          </a:p>
        </p:txBody>
      </p:sp>
      <p:sp>
        <p:nvSpPr>
          <p:cNvPr id="9" name="Номер слайда 8">
            <a:extLst>
              <a:ext uri="{FF2B5EF4-FFF2-40B4-BE49-F238E27FC236}">
                <a16:creationId xmlns:a16="http://schemas.microsoft.com/office/drawing/2014/main" id="{847FE150-31C6-4D57-9A40-2BEEDE2DD4B5}"/>
              </a:ext>
            </a:extLst>
          </p:cNvPr>
          <p:cNvSpPr>
            <a:spLocks noGrp="1"/>
          </p:cNvSpPr>
          <p:nvPr>
            <p:ph type="sldNum" sz="quarter" idx="12"/>
          </p:nvPr>
        </p:nvSpPr>
        <p:spPr/>
        <p:txBody>
          <a:bodyPr/>
          <a:lstStyle/>
          <a:p>
            <a:fld id="{69EBD233-594A-4988-B3E0-F12C767C00D3}" type="slidenum">
              <a:rPr lang="en-US" smtClean="0"/>
              <a:t>‹#›</a:t>
            </a:fld>
            <a:endParaRPr lang="en-US"/>
          </a:p>
        </p:txBody>
      </p:sp>
    </p:spTree>
    <p:extLst>
      <p:ext uri="{BB962C8B-B14F-4D97-AF65-F5344CB8AC3E}">
        <p14:creationId xmlns:p14="http://schemas.microsoft.com/office/powerpoint/2010/main" val="718745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1EDD412-A49B-4A60-BDA9-4DE98A6E7C25}"/>
              </a:ext>
            </a:extLst>
          </p:cNvPr>
          <p:cNvSpPr>
            <a:spLocks noGrp="1"/>
          </p:cNvSpPr>
          <p:nvPr>
            <p:ph type="title"/>
          </p:nvPr>
        </p:nvSpPr>
        <p:spPr/>
        <p:txBody>
          <a:bodyPr/>
          <a:lstStyle/>
          <a:p>
            <a:r>
              <a:rPr lang="ru-RU"/>
              <a:t>Образец заголовка</a:t>
            </a:r>
            <a:endParaRPr lang="en-US"/>
          </a:p>
        </p:txBody>
      </p:sp>
      <p:sp>
        <p:nvSpPr>
          <p:cNvPr id="3" name="Дата 2">
            <a:extLst>
              <a:ext uri="{FF2B5EF4-FFF2-40B4-BE49-F238E27FC236}">
                <a16:creationId xmlns:a16="http://schemas.microsoft.com/office/drawing/2014/main" id="{76332180-815A-4A37-B56E-259D59B731DB}"/>
              </a:ext>
            </a:extLst>
          </p:cNvPr>
          <p:cNvSpPr>
            <a:spLocks noGrp="1"/>
          </p:cNvSpPr>
          <p:nvPr>
            <p:ph type="dt" sz="half" idx="10"/>
          </p:nvPr>
        </p:nvSpPr>
        <p:spPr/>
        <p:txBody>
          <a:bodyPr/>
          <a:lstStyle/>
          <a:p>
            <a:fld id="{A76E1671-358D-4BAB-9EB2-DC8D65251B89}" type="datetimeFigureOut">
              <a:rPr lang="en-US" smtClean="0"/>
              <a:t>3/22/2023</a:t>
            </a:fld>
            <a:endParaRPr lang="en-US"/>
          </a:p>
        </p:txBody>
      </p:sp>
      <p:sp>
        <p:nvSpPr>
          <p:cNvPr id="4" name="Нижний колонтитул 3">
            <a:extLst>
              <a:ext uri="{FF2B5EF4-FFF2-40B4-BE49-F238E27FC236}">
                <a16:creationId xmlns:a16="http://schemas.microsoft.com/office/drawing/2014/main" id="{0352E8DE-1155-454F-BB6A-7FB7A49FF6CA}"/>
              </a:ext>
            </a:extLst>
          </p:cNvPr>
          <p:cNvSpPr>
            <a:spLocks noGrp="1"/>
          </p:cNvSpPr>
          <p:nvPr>
            <p:ph type="ftr" sz="quarter" idx="11"/>
          </p:nvPr>
        </p:nvSpPr>
        <p:spPr/>
        <p:txBody>
          <a:bodyPr/>
          <a:lstStyle/>
          <a:p>
            <a:endParaRPr lang="en-US"/>
          </a:p>
        </p:txBody>
      </p:sp>
      <p:sp>
        <p:nvSpPr>
          <p:cNvPr id="5" name="Номер слайда 4">
            <a:extLst>
              <a:ext uri="{FF2B5EF4-FFF2-40B4-BE49-F238E27FC236}">
                <a16:creationId xmlns:a16="http://schemas.microsoft.com/office/drawing/2014/main" id="{A86F4679-CA96-4CE4-872E-B105DE6EB6C4}"/>
              </a:ext>
            </a:extLst>
          </p:cNvPr>
          <p:cNvSpPr>
            <a:spLocks noGrp="1"/>
          </p:cNvSpPr>
          <p:nvPr>
            <p:ph type="sldNum" sz="quarter" idx="12"/>
          </p:nvPr>
        </p:nvSpPr>
        <p:spPr/>
        <p:txBody>
          <a:bodyPr/>
          <a:lstStyle/>
          <a:p>
            <a:fld id="{69EBD233-594A-4988-B3E0-F12C767C00D3}" type="slidenum">
              <a:rPr lang="en-US" smtClean="0"/>
              <a:t>‹#›</a:t>
            </a:fld>
            <a:endParaRPr lang="en-US"/>
          </a:p>
        </p:txBody>
      </p:sp>
    </p:spTree>
    <p:extLst>
      <p:ext uri="{BB962C8B-B14F-4D97-AF65-F5344CB8AC3E}">
        <p14:creationId xmlns:p14="http://schemas.microsoft.com/office/powerpoint/2010/main" val="352311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D0E88BB0-CD50-48ED-8CDC-08B1E4C22A42}"/>
              </a:ext>
            </a:extLst>
          </p:cNvPr>
          <p:cNvSpPr>
            <a:spLocks noGrp="1"/>
          </p:cNvSpPr>
          <p:nvPr>
            <p:ph type="dt" sz="half" idx="10"/>
          </p:nvPr>
        </p:nvSpPr>
        <p:spPr/>
        <p:txBody>
          <a:bodyPr/>
          <a:lstStyle/>
          <a:p>
            <a:fld id="{A76E1671-358D-4BAB-9EB2-DC8D65251B89}" type="datetimeFigureOut">
              <a:rPr lang="en-US" smtClean="0"/>
              <a:t>3/22/2023</a:t>
            </a:fld>
            <a:endParaRPr lang="en-US"/>
          </a:p>
        </p:txBody>
      </p:sp>
      <p:sp>
        <p:nvSpPr>
          <p:cNvPr id="3" name="Нижний колонтитул 2">
            <a:extLst>
              <a:ext uri="{FF2B5EF4-FFF2-40B4-BE49-F238E27FC236}">
                <a16:creationId xmlns:a16="http://schemas.microsoft.com/office/drawing/2014/main" id="{05A81452-4D20-4FB6-84E4-002112616A8F}"/>
              </a:ext>
            </a:extLst>
          </p:cNvPr>
          <p:cNvSpPr>
            <a:spLocks noGrp="1"/>
          </p:cNvSpPr>
          <p:nvPr>
            <p:ph type="ftr" sz="quarter" idx="11"/>
          </p:nvPr>
        </p:nvSpPr>
        <p:spPr/>
        <p:txBody>
          <a:bodyPr/>
          <a:lstStyle/>
          <a:p>
            <a:endParaRPr lang="en-US"/>
          </a:p>
        </p:txBody>
      </p:sp>
      <p:sp>
        <p:nvSpPr>
          <p:cNvPr id="4" name="Номер слайда 3">
            <a:extLst>
              <a:ext uri="{FF2B5EF4-FFF2-40B4-BE49-F238E27FC236}">
                <a16:creationId xmlns:a16="http://schemas.microsoft.com/office/drawing/2014/main" id="{A6D58415-FB42-4A51-9C33-5FC3C862E64B}"/>
              </a:ext>
            </a:extLst>
          </p:cNvPr>
          <p:cNvSpPr>
            <a:spLocks noGrp="1"/>
          </p:cNvSpPr>
          <p:nvPr>
            <p:ph type="sldNum" sz="quarter" idx="12"/>
          </p:nvPr>
        </p:nvSpPr>
        <p:spPr/>
        <p:txBody>
          <a:bodyPr/>
          <a:lstStyle/>
          <a:p>
            <a:fld id="{69EBD233-594A-4988-B3E0-F12C767C00D3}" type="slidenum">
              <a:rPr lang="en-US" smtClean="0"/>
              <a:t>‹#›</a:t>
            </a:fld>
            <a:endParaRPr lang="en-US"/>
          </a:p>
        </p:txBody>
      </p:sp>
    </p:spTree>
    <p:extLst>
      <p:ext uri="{BB962C8B-B14F-4D97-AF65-F5344CB8AC3E}">
        <p14:creationId xmlns:p14="http://schemas.microsoft.com/office/powerpoint/2010/main" val="2253334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8580E52-EBD8-4698-BC00-B913EC32DB72}"/>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a:p>
        </p:txBody>
      </p:sp>
      <p:sp>
        <p:nvSpPr>
          <p:cNvPr id="3" name="Объект 2">
            <a:extLst>
              <a:ext uri="{FF2B5EF4-FFF2-40B4-BE49-F238E27FC236}">
                <a16:creationId xmlns:a16="http://schemas.microsoft.com/office/drawing/2014/main" id="{4580B661-234C-4994-93A0-D2B9787F9E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Текст 3">
            <a:extLst>
              <a:ext uri="{FF2B5EF4-FFF2-40B4-BE49-F238E27FC236}">
                <a16:creationId xmlns:a16="http://schemas.microsoft.com/office/drawing/2014/main" id="{03FEC5A4-924A-4780-B408-DFCD1F4C38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E4EEA3B6-18B1-4F03-81C0-729F3C08CD65}"/>
              </a:ext>
            </a:extLst>
          </p:cNvPr>
          <p:cNvSpPr>
            <a:spLocks noGrp="1"/>
          </p:cNvSpPr>
          <p:nvPr>
            <p:ph type="dt" sz="half" idx="10"/>
          </p:nvPr>
        </p:nvSpPr>
        <p:spPr/>
        <p:txBody>
          <a:bodyPr/>
          <a:lstStyle/>
          <a:p>
            <a:fld id="{A76E1671-358D-4BAB-9EB2-DC8D65251B89}" type="datetimeFigureOut">
              <a:rPr lang="en-US" smtClean="0"/>
              <a:t>3/22/2023</a:t>
            </a:fld>
            <a:endParaRPr lang="en-US"/>
          </a:p>
        </p:txBody>
      </p:sp>
      <p:sp>
        <p:nvSpPr>
          <p:cNvPr id="6" name="Нижний колонтитул 5">
            <a:extLst>
              <a:ext uri="{FF2B5EF4-FFF2-40B4-BE49-F238E27FC236}">
                <a16:creationId xmlns:a16="http://schemas.microsoft.com/office/drawing/2014/main" id="{AF8AFA4F-041E-4869-8D5B-C232A4DE714E}"/>
              </a:ext>
            </a:extLst>
          </p:cNvPr>
          <p:cNvSpPr>
            <a:spLocks noGrp="1"/>
          </p:cNvSpPr>
          <p:nvPr>
            <p:ph type="ftr" sz="quarter" idx="11"/>
          </p:nvPr>
        </p:nvSpPr>
        <p:spPr/>
        <p:txBody>
          <a:bodyPr/>
          <a:lstStyle/>
          <a:p>
            <a:endParaRPr lang="en-US"/>
          </a:p>
        </p:txBody>
      </p:sp>
      <p:sp>
        <p:nvSpPr>
          <p:cNvPr id="7" name="Номер слайда 6">
            <a:extLst>
              <a:ext uri="{FF2B5EF4-FFF2-40B4-BE49-F238E27FC236}">
                <a16:creationId xmlns:a16="http://schemas.microsoft.com/office/drawing/2014/main" id="{F4F7C73E-5593-4555-81D8-EE7DEC175ED3}"/>
              </a:ext>
            </a:extLst>
          </p:cNvPr>
          <p:cNvSpPr>
            <a:spLocks noGrp="1"/>
          </p:cNvSpPr>
          <p:nvPr>
            <p:ph type="sldNum" sz="quarter" idx="12"/>
          </p:nvPr>
        </p:nvSpPr>
        <p:spPr/>
        <p:txBody>
          <a:bodyPr/>
          <a:lstStyle/>
          <a:p>
            <a:fld id="{69EBD233-594A-4988-B3E0-F12C767C00D3}" type="slidenum">
              <a:rPr lang="en-US" smtClean="0"/>
              <a:t>‹#›</a:t>
            </a:fld>
            <a:endParaRPr lang="en-US"/>
          </a:p>
        </p:txBody>
      </p:sp>
    </p:spTree>
    <p:extLst>
      <p:ext uri="{BB962C8B-B14F-4D97-AF65-F5344CB8AC3E}">
        <p14:creationId xmlns:p14="http://schemas.microsoft.com/office/powerpoint/2010/main" val="3351768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03BDD2B-B107-4E97-B23F-240320E0BF98}"/>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a:p>
        </p:txBody>
      </p:sp>
      <p:sp>
        <p:nvSpPr>
          <p:cNvPr id="3" name="Рисунок 2">
            <a:extLst>
              <a:ext uri="{FF2B5EF4-FFF2-40B4-BE49-F238E27FC236}">
                <a16:creationId xmlns:a16="http://schemas.microsoft.com/office/drawing/2014/main" id="{C0284E83-FF34-4A04-ACA2-5913DC0EFC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Текст 3">
            <a:extLst>
              <a:ext uri="{FF2B5EF4-FFF2-40B4-BE49-F238E27FC236}">
                <a16:creationId xmlns:a16="http://schemas.microsoft.com/office/drawing/2014/main" id="{1B5989CA-DA16-41CF-9FD1-E3548A24AE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0633ABB5-76C9-422A-B6D3-931B70C96F10}"/>
              </a:ext>
            </a:extLst>
          </p:cNvPr>
          <p:cNvSpPr>
            <a:spLocks noGrp="1"/>
          </p:cNvSpPr>
          <p:nvPr>
            <p:ph type="dt" sz="half" idx="10"/>
          </p:nvPr>
        </p:nvSpPr>
        <p:spPr/>
        <p:txBody>
          <a:bodyPr/>
          <a:lstStyle/>
          <a:p>
            <a:fld id="{A76E1671-358D-4BAB-9EB2-DC8D65251B89}" type="datetimeFigureOut">
              <a:rPr lang="en-US" smtClean="0"/>
              <a:t>3/22/2023</a:t>
            </a:fld>
            <a:endParaRPr lang="en-US"/>
          </a:p>
        </p:txBody>
      </p:sp>
      <p:sp>
        <p:nvSpPr>
          <p:cNvPr id="6" name="Нижний колонтитул 5">
            <a:extLst>
              <a:ext uri="{FF2B5EF4-FFF2-40B4-BE49-F238E27FC236}">
                <a16:creationId xmlns:a16="http://schemas.microsoft.com/office/drawing/2014/main" id="{36AECAB4-441B-4BA1-9EB9-CE05AF6BBC73}"/>
              </a:ext>
            </a:extLst>
          </p:cNvPr>
          <p:cNvSpPr>
            <a:spLocks noGrp="1"/>
          </p:cNvSpPr>
          <p:nvPr>
            <p:ph type="ftr" sz="quarter" idx="11"/>
          </p:nvPr>
        </p:nvSpPr>
        <p:spPr/>
        <p:txBody>
          <a:bodyPr/>
          <a:lstStyle/>
          <a:p>
            <a:endParaRPr lang="en-US"/>
          </a:p>
        </p:txBody>
      </p:sp>
      <p:sp>
        <p:nvSpPr>
          <p:cNvPr id="7" name="Номер слайда 6">
            <a:extLst>
              <a:ext uri="{FF2B5EF4-FFF2-40B4-BE49-F238E27FC236}">
                <a16:creationId xmlns:a16="http://schemas.microsoft.com/office/drawing/2014/main" id="{8F852E05-DB3B-4B02-9658-B1682F2DF345}"/>
              </a:ext>
            </a:extLst>
          </p:cNvPr>
          <p:cNvSpPr>
            <a:spLocks noGrp="1"/>
          </p:cNvSpPr>
          <p:nvPr>
            <p:ph type="sldNum" sz="quarter" idx="12"/>
          </p:nvPr>
        </p:nvSpPr>
        <p:spPr/>
        <p:txBody>
          <a:bodyPr/>
          <a:lstStyle/>
          <a:p>
            <a:fld id="{69EBD233-594A-4988-B3E0-F12C767C00D3}" type="slidenum">
              <a:rPr lang="en-US" smtClean="0"/>
              <a:t>‹#›</a:t>
            </a:fld>
            <a:endParaRPr lang="en-US"/>
          </a:p>
        </p:txBody>
      </p:sp>
    </p:spTree>
    <p:extLst>
      <p:ext uri="{BB962C8B-B14F-4D97-AF65-F5344CB8AC3E}">
        <p14:creationId xmlns:p14="http://schemas.microsoft.com/office/powerpoint/2010/main" val="2902891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D0249F-5E6F-435B-8BA6-2A7715856F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en-US"/>
          </a:p>
        </p:txBody>
      </p:sp>
      <p:sp>
        <p:nvSpPr>
          <p:cNvPr id="3" name="Текст 2">
            <a:extLst>
              <a:ext uri="{FF2B5EF4-FFF2-40B4-BE49-F238E27FC236}">
                <a16:creationId xmlns:a16="http://schemas.microsoft.com/office/drawing/2014/main" id="{B9024CB9-05D5-4CEB-A431-24500E1B25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a:extLst>
              <a:ext uri="{FF2B5EF4-FFF2-40B4-BE49-F238E27FC236}">
                <a16:creationId xmlns:a16="http://schemas.microsoft.com/office/drawing/2014/main" id="{34934E13-6B72-4799-A173-50AE9991F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6E1671-358D-4BAB-9EB2-DC8D65251B89}" type="datetimeFigureOut">
              <a:rPr lang="en-US" smtClean="0"/>
              <a:t>3/22/2023</a:t>
            </a:fld>
            <a:endParaRPr lang="en-US"/>
          </a:p>
        </p:txBody>
      </p:sp>
      <p:sp>
        <p:nvSpPr>
          <p:cNvPr id="5" name="Нижний колонтитул 4">
            <a:extLst>
              <a:ext uri="{FF2B5EF4-FFF2-40B4-BE49-F238E27FC236}">
                <a16:creationId xmlns:a16="http://schemas.microsoft.com/office/drawing/2014/main" id="{42D8DB70-5BC0-49E9-831B-FA9902663C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Номер слайда 5">
            <a:extLst>
              <a:ext uri="{FF2B5EF4-FFF2-40B4-BE49-F238E27FC236}">
                <a16:creationId xmlns:a16="http://schemas.microsoft.com/office/drawing/2014/main" id="{D5CCAF82-71F2-4F04-AEC5-AD970EB35F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EBD233-594A-4988-B3E0-F12C767C00D3}" type="slidenum">
              <a:rPr lang="en-US" smtClean="0"/>
              <a:t>‹#›</a:t>
            </a:fld>
            <a:endParaRPr lang="en-US"/>
          </a:p>
        </p:txBody>
      </p:sp>
    </p:spTree>
    <p:extLst>
      <p:ext uri="{BB962C8B-B14F-4D97-AF65-F5344CB8AC3E}">
        <p14:creationId xmlns:p14="http://schemas.microsoft.com/office/powerpoint/2010/main" val="28999895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7BB7B41-7122-497A-A583-FEDA914639DE}"/>
              </a:ext>
            </a:extLst>
          </p:cNvPr>
          <p:cNvSpPr>
            <a:spLocks noGrp="1"/>
          </p:cNvSpPr>
          <p:nvPr>
            <p:ph type="ctrTitle"/>
          </p:nvPr>
        </p:nvSpPr>
        <p:spPr>
          <a:xfrm>
            <a:off x="1524000" y="394166"/>
            <a:ext cx="9144000" cy="3034834"/>
          </a:xfrm>
        </p:spPr>
        <p:txBody>
          <a:bodyPr>
            <a:normAutofit/>
          </a:bodyPr>
          <a:lstStyle/>
          <a:p>
            <a:r>
              <a:rPr lang="en-US" b="1" dirty="0" smtClean="0"/>
              <a:t>Feature Engineering in </a:t>
            </a:r>
            <a:br>
              <a:rPr lang="en-US" b="1" dirty="0" smtClean="0"/>
            </a:br>
            <a:r>
              <a:rPr lang="en-US" b="1" dirty="0" smtClean="0"/>
              <a:t>Time Series Analysis</a:t>
            </a:r>
            <a:endParaRPr lang="en-US" dirty="0"/>
          </a:p>
        </p:txBody>
      </p:sp>
      <p:sp>
        <p:nvSpPr>
          <p:cNvPr id="3" name="Подзаголовок 2">
            <a:extLst>
              <a:ext uri="{FF2B5EF4-FFF2-40B4-BE49-F238E27FC236}">
                <a16:creationId xmlns:a16="http://schemas.microsoft.com/office/drawing/2014/main" id="{1BE6ACEE-330D-41E3-B6ED-241B20D52AFA}"/>
              </a:ext>
            </a:extLst>
          </p:cNvPr>
          <p:cNvSpPr>
            <a:spLocks noGrp="1"/>
          </p:cNvSpPr>
          <p:nvPr>
            <p:ph type="subTitle" idx="1"/>
          </p:nvPr>
        </p:nvSpPr>
        <p:spPr>
          <a:xfrm>
            <a:off x="1846730" y="3429000"/>
            <a:ext cx="9144000" cy="2906338"/>
          </a:xfrm>
        </p:spPr>
        <p:txBody>
          <a:bodyPr>
            <a:normAutofit/>
          </a:bodyPr>
          <a:lstStyle/>
          <a:p>
            <a:r>
              <a:rPr lang="en-US" dirty="0" smtClean="0"/>
              <a:t>Specify </a:t>
            </a:r>
            <a:r>
              <a:rPr lang="en-US" dirty="0"/>
              <a:t>of features in time series analysis</a:t>
            </a:r>
            <a:r>
              <a:rPr lang="en-US" dirty="0" smtClean="0"/>
              <a:t>.</a:t>
            </a:r>
          </a:p>
          <a:p>
            <a:r>
              <a:rPr lang="en-US" dirty="0"/>
              <a:t>Specify</a:t>
            </a:r>
            <a:r>
              <a:rPr lang="en-US" dirty="0" smtClean="0"/>
              <a:t> </a:t>
            </a:r>
            <a:r>
              <a:rPr lang="en-US" dirty="0"/>
              <a:t>of </a:t>
            </a:r>
            <a:r>
              <a:rPr lang="en-US" dirty="0" smtClean="0"/>
              <a:t>exploratory data analysis;</a:t>
            </a:r>
          </a:p>
          <a:p>
            <a:r>
              <a:rPr lang="en-US" dirty="0" smtClean="0"/>
              <a:t>Some </a:t>
            </a:r>
            <a:r>
              <a:rPr lang="en-US" dirty="0"/>
              <a:t>methods for representing of features in </a:t>
            </a:r>
            <a:r>
              <a:rPr lang="en-US" dirty="0" smtClean="0"/>
              <a:t>time series </a:t>
            </a:r>
            <a:r>
              <a:rPr lang="en-US" dirty="0"/>
              <a:t>analysis</a:t>
            </a:r>
            <a:r>
              <a:rPr lang="en-US" dirty="0" smtClean="0"/>
              <a:t>;</a:t>
            </a:r>
          </a:p>
          <a:p>
            <a:r>
              <a:rPr lang="en-US" dirty="0" smtClean="0"/>
              <a:t>Review </a:t>
            </a:r>
            <a:r>
              <a:rPr lang="en-US" dirty="0"/>
              <a:t>of methods for extracting features from time series</a:t>
            </a:r>
            <a:r>
              <a:rPr lang="en-US" dirty="0" smtClean="0"/>
              <a:t>;</a:t>
            </a:r>
          </a:p>
          <a:p>
            <a:r>
              <a:rPr lang="en-US" dirty="0" smtClean="0"/>
              <a:t>Some methods of feature processing in </a:t>
            </a:r>
            <a:r>
              <a:rPr lang="en-US" dirty="0"/>
              <a:t>time </a:t>
            </a:r>
            <a:r>
              <a:rPr lang="en-US" dirty="0" smtClean="0"/>
              <a:t>series analysis.</a:t>
            </a:r>
          </a:p>
        </p:txBody>
      </p:sp>
    </p:spTree>
    <p:extLst>
      <p:ext uri="{BB962C8B-B14F-4D97-AF65-F5344CB8AC3E}">
        <p14:creationId xmlns:p14="http://schemas.microsoft.com/office/powerpoint/2010/main" val="2316596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053477"/>
          </a:xfrm>
        </p:spPr>
        <p:txBody>
          <a:bodyPr>
            <a:normAutofit/>
          </a:bodyPr>
          <a:lstStyle/>
          <a:p>
            <a:r>
              <a:rPr lang="en-US" b="1" dirty="0"/>
              <a:t>Feature </a:t>
            </a:r>
            <a:r>
              <a:rPr lang="en-US" b="1" dirty="0" smtClean="0"/>
              <a:t>Representation. </a:t>
            </a:r>
            <a:endParaRPr lang="ru-RU" dirty="0"/>
          </a:p>
        </p:txBody>
      </p:sp>
      <p:sp>
        <p:nvSpPr>
          <p:cNvPr id="3" name="Объект 2"/>
          <p:cNvSpPr>
            <a:spLocks noGrp="1"/>
          </p:cNvSpPr>
          <p:nvPr>
            <p:ph idx="1"/>
          </p:nvPr>
        </p:nvSpPr>
        <p:spPr>
          <a:xfrm>
            <a:off x="692921" y="1517977"/>
            <a:ext cx="4930212" cy="4351338"/>
          </a:xfrm>
        </p:spPr>
        <p:txBody>
          <a:bodyPr>
            <a:normAutofit/>
          </a:bodyPr>
          <a:lstStyle/>
          <a:p>
            <a:pPr lvl="0" eaLnBrk="0" fontAlgn="base" hangingPunct="0">
              <a:lnSpc>
                <a:spcPct val="100000"/>
              </a:lnSpc>
              <a:spcBef>
                <a:spcPts val="300"/>
              </a:spcBef>
              <a:spcAft>
                <a:spcPct val="0"/>
              </a:spcAft>
            </a:pPr>
            <a:r>
              <a:rPr lang="ru-RU" altLang="ru-RU" sz="2000" dirty="0" err="1"/>
              <a:t>The</a:t>
            </a:r>
            <a:r>
              <a:rPr lang="ru-RU" altLang="ru-RU" sz="2000" dirty="0"/>
              <a:t> </a:t>
            </a:r>
            <a:r>
              <a:rPr lang="ru-RU" altLang="ru-RU" sz="2000" dirty="0" err="1"/>
              <a:t>better</a:t>
            </a:r>
            <a:r>
              <a:rPr lang="ru-RU" altLang="ru-RU" sz="2000" dirty="0"/>
              <a:t> </a:t>
            </a:r>
            <a:r>
              <a:rPr lang="ru-RU" altLang="ru-RU" sz="2000" dirty="0" err="1"/>
              <a:t>way</a:t>
            </a:r>
            <a:r>
              <a:rPr lang="ru-RU" altLang="ru-RU" sz="2000" dirty="0"/>
              <a:t> </a:t>
            </a:r>
            <a:r>
              <a:rPr lang="ru-RU" altLang="ru-RU" sz="2000" dirty="0" err="1"/>
              <a:t>to</a:t>
            </a:r>
            <a:r>
              <a:rPr lang="ru-RU" altLang="ru-RU" sz="2000" dirty="0"/>
              <a:t> </a:t>
            </a:r>
            <a:r>
              <a:rPr lang="ru-RU" altLang="ru-RU" sz="2000" dirty="0" err="1"/>
              <a:t>make</a:t>
            </a:r>
            <a:r>
              <a:rPr lang="ru-RU" altLang="ru-RU" sz="2000" dirty="0"/>
              <a:t> </a:t>
            </a:r>
            <a:r>
              <a:rPr lang="ru-RU" altLang="ru-RU" sz="2000" dirty="0" err="1"/>
              <a:t>forecast</a:t>
            </a:r>
            <a:r>
              <a:rPr lang="ru-RU" altLang="ru-RU" sz="2000" dirty="0"/>
              <a:t> </a:t>
            </a:r>
            <a:r>
              <a:rPr lang="ru-RU" altLang="ru-RU" sz="2000" dirty="0" err="1"/>
              <a:t>using</a:t>
            </a:r>
            <a:r>
              <a:rPr lang="ru-RU" altLang="ru-RU" sz="2000" dirty="0"/>
              <a:t> </a:t>
            </a:r>
            <a:r>
              <a:rPr lang="ru-RU" altLang="ru-RU" sz="2000" dirty="0" err="1"/>
              <a:t>conventional</a:t>
            </a:r>
            <a:r>
              <a:rPr lang="ru-RU" altLang="ru-RU" sz="2000" dirty="0"/>
              <a:t> </a:t>
            </a:r>
            <a:r>
              <a:rPr lang="ru-RU" altLang="ru-RU" sz="2000" dirty="0" err="1"/>
              <a:t>regression</a:t>
            </a:r>
            <a:r>
              <a:rPr lang="ru-RU" altLang="ru-RU" sz="2000" dirty="0"/>
              <a:t> - </a:t>
            </a:r>
            <a:r>
              <a:rPr lang="ru-RU" altLang="ru-RU" sz="2000" dirty="0" err="1"/>
              <a:t>is</a:t>
            </a:r>
            <a:r>
              <a:rPr lang="ru-RU" altLang="ru-RU" sz="2000" dirty="0"/>
              <a:t> </a:t>
            </a:r>
            <a:r>
              <a:rPr lang="ru-RU" altLang="ru-RU" sz="2000" dirty="0" err="1"/>
              <a:t>to</a:t>
            </a:r>
            <a:r>
              <a:rPr lang="ru-RU" altLang="ru-RU" sz="2000" dirty="0"/>
              <a:t> </a:t>
            </a:r>
            <a:r>
              <a:rPr lang="ru-RU" altLang="ru-RU" sz="2000" dirty="0" err="1"/>
              <a:t>use</a:t>
            </a:r>
            <a:r>
              <a:rPr lang="ru-RU" altLang="ru-RU" sz="2000" dirty="0"/>
              <a:t> </a:t>
            </a:r>
            <a:r>
              <a:rPr lang="ru-RU" altLang="ru-RU" sz="2000" dirty="0" err="1"/>
              <a:t>so-called</a:t>
            </a:r>
            <a:r>
              <a:rPr lang="ru-RU" altLang="ru-RU" sz="2000" dirty="0"/>
              <a:t> </a:t>
            </a:r>
            <a:r>
              <a:rPr lang="ru-RU" altLang="ru-RU" sz="2000" b="1" dirty="0" err="1"/>
              <a:t>Forecast</a:t>
            </a:r>
            <a:r>
              <a:rPr lang="ru-RU" altLang="ru-RU" sz="2000" b="1" dirty="0"/>
              <a:t> </a:t>
            </a:r>
            <a:r>
              <a:rPr lang="ru-RU" altLang="ru-RU" sz="2000" b="1" dirty="0" err="1"/>
              <a:t>Reduction</a:t>
            </a:r>
            <a:r>
              <a:rPr lang="ru-RU" altLang="ru-RU" sz="2000" dirty="0"/>
              <a:t> </a:t>
            </a:r>
            <a:r>
              <a:rPr lang="ru-RU" altLang="ru-RU" sz="2000" dirty="0" err="1"/>
              <a:t>technique</a:t>
            </a:r>
            <a:r>
              <a:rPr lang="ru-RU" altLang="ru-RU" sz="2000" dirty="0"/>
              <a:t>, </a:t>
            </a:r>
            <a:r>
              <a:rPr lang="ru-RU" altLang="ru-RU" sz="2000" dirty="0" err="1"/>
              <a:t>which</a:t>
            </a:r>
            <a:r>
              <a:rPr lang="ru-RU" altLang="ru-RU" sz="2000" dirty="0"/>
              <a:t> </a:t>
            </a:r>
            <a:r>
              <a:rPr lang="ru-RU" altLang="ru-RU" sz="2000" dirty="0" err="1"/>
              <a:t>is</a:t>
            </a:r>
            <a:r>
              <a:rPr lang="ru-RU" altLang="ru-RU" sz="2000" dirty="0"/>
              <a:t> </a:t>
            </a:r>
            <a:r>
              <a:rPr lang="ru-RU" altLang="ru-RU" sz="2000" dirty="0" err="1"/>
              <a:t>transformation</a:t>
            </a:r>
            <a:r>
              <a:rPr lang="ru-RU" altLang="ru-RU" sz="2000" dirty="0"/>
              <a:t> </a:t>
            </a:r>
            <a:r>
              <a:rPr lang="ru-RU" altLang="ru-RU" sz="2000" dirty="0" err="1"/>
              <a:t>of</a:t>
            </a:r>
            <a:r>
              <a:rPr lang="ru-RU" altLang="ru-RU" sz="2000" dirty="0"/>
              <a:t> </a:t>
            </a:r>
            <a:r>
              <a:rPr lang="ru-RU" altLang="ru-RU" sz="2000" dirty="0" err="1"/>
              <a:t>the</a:t>
            </a:r>
            <a:r>
              <a:rPr lang="ru-RU" altLang="ru-RU" sz="2000" dirty="0"/>
              <a:t> </a:t>
            </a:r>
            <a:r>
              <a:rPr lang="ru-RU" altLang="ru-RU" sz="2000" dirty="0" err="1"/>
              <a:t>implicitly</a:t>
            </a:r>
            <a:r>
              <a:rPr lang="ru-RU" altLang="ru-RU" sz="2000" dirty="0"/>
              <a:t> </a:t>
            </a:r>
            <a:r>
              <a:rPr lang="ru-RU" altLang="ru-RU" sz="2000" dirty="0" err="1"/>
              <a:t>accompanying</a:t>
            </a:r>
            <a:r>
              <a:rPr lang="ru-RU" altLang="ru-RU" sz="2000" dirty="0"/>
              <a:t> </a:t>
            </a:r>
            <a:r>
              <a:rPr lang="ru-RU" altLang="ru-RU" sz="2000" dirty="0" err="1"/>
              <a:t>long-horizon</a:t>
            </a:r>
            <a:r>
              <a:rPr lang="ru-RU" altLang="ru-RU" sz="2000" dirty="0"/>
              <a:t> </a:t>
            </a:r>
            <a:r>
              <a:rPr lang="ru-RU" altLang="ru-RU" sz="2000" dirty="0" err="1"/>
              <a:t>regression</a:t>
            </a:r>
            <a:r>
              <a:rPr lang="ru-RU" altLang="ru-RU" sz="2000" dirty="0"/>
              <a:t> </a:t>
            </a:r>
            <a:r>
              <a:rPr lang="ru-RU" altLang="ru-RU" sz="2000" dirty="0" err="1"/>
              <a:t>problem</a:t>
            </a:r>
            <a:r>
              <a:rPr lang="ru-RU" altLang="ru-RU" sz="2000" dirty="0"/>
              <a:t> </a:t>
            </a:r>
            <a:r>
              <a:rPr lang="ru-RU" altLang="ru-RU" sz="2000" dirty="0" err="1"/>
              <a:t>to</a:t>
            </a:r>
            <a:r>
              <a:rPr lang="ru-RU" altLang="ru-RU" sz="2000" dirty="0"/>
              <a:t> </a:t>
            </a:r>
            <a:r>
              <a:rPr lang="ru-RU" altLang="ru-RU" sz="2000" dirty="0" err="1"/>
              <a:t>the</a:t>
            </a:r>
            <a:r>
              <a:rPr lang="ru-RU" altLang="ru-RU" sz="2000" dirty="0"/>
              <a:t> </a:t>
            </a:r>
            <a:r>
              <a:rPr lang="ru-RU" altLang="ru-RU" sz="2000" dirty="0" err="1"/>
              <a:t>sliding</a:t>
            </a:r>
            <a:r>
              <a:rPr lang="ru-RU" altLang="ru-RU" sz="2000" dirty="0"/>
              <a:t> </a:t>
            </a:r>
            <a:r>
              <a:rPr lang="ru-RU" altLang="ru-RU" sz="2000" dirty="0" err="1"/>
              <a:t>window</a:t>
            </a:r>
            <a:r>
              <a:rPr lang="ru-RU" altLang="ru-RU" sz="2000" dirty="0"/>
              <a:t> </a:t>
            </a:r>
            <a:r>
              <a:rPr lang="ru-RU" altLang="ru-RU" sz="2000" dirty="0" err="1"/>
              <a:t>based</a:t>
            </a:r>
            <a:r>
              <a:rPr lang="ru-RU" altLang="ru-RU" sz="2000" dirty="0"/>
              <a:t> </a:t>
            </a:r>
            <a:r>
              <a:rPr lang="ru-RU" altLang="ru-RU" sz="2000" dirty="0" err="1"/>
              <a:t>problem</a:t>
            </a:r>
            <a:r>
              <a:rPr lang="ru-RU" altLang="ru-RU" sz="2000" dirty="0"/>
              <a:t>.</a:t>
            </a:r>
            <a:endParaRPr lang="en-US" altLang="ru-RU" sz="2000" dirty="0"/>
          </a:p>
          <a:p>
            <a:pPr lvl="0" eaLnBrk="0" fontAlgn="base" hangingPunct="0">
              <a:lnSpc>
                <a:spcPct val="100000"/>
              </a:lnSpc>
              <a:spcBef>
                <a:spcPts val="300"/>
              </a:spcBef>
              <a:spcAft>
                <a:spcPct val="0"/>
              </a:spcAft>
            </a:pPr>
            <a:r>
              <a:rPr lang="ru-RU" altLang="ru-RU" sz="2000" dirty="0" err="1"/>
              <a:t>This</a:t>
            </a:r>
            <a:r>
              <a:rPr lang="ru-RU" altLang="ru-RU" sz="2000" dirty="0"/>
              <a:t> </a:t>
            </a:r>
            <a:r>
              <a:rPr lang="ru-RU" altLang="ru-RU" sz="2000" dirty="0" err="1"/>
              <a:t>can</a:t>
            </a:r>
            <a:r>
              <a:rPr lang="ru-RU" altLang="ru-RU" sz="2000" dirty="0"/>
              <a:t> </a:t>
            </a:r>
            <a:r>
              <a:rPr lang="ru-RU" altLang="ru-RU" sz="2000" dirty="0" err="1"/>
              <a:t>be</a:t>
            </a:r>
            <a:r>
              <a:rPr lang="ru-RU" altLang="ru-RU" sz="2000" dirty="0"/>
              <a:t> </a:t>
            </a:r>
            <a:r>
              <a:rPr lang="ru-RU" altLang="ru-RU" sz="2000" dirty="0" err="1"/>
              <a:t>performed</a:t>
            </a:r>
            <a:r>
              <a:rPr lang="ru-RU" altLang="ru-RU" sz="2000" dirty="0"/>
              <a:t> </a:t>
            </a:r>
            <a:r>
              <a:rPr lang="ru-RU" altLang="ru-RU" sz="2000" dirty="0" err="1"/>
              <a:t>by</a:t>
            </a:r>
            <a:r>
              <a:rPr lang="ru-RU" altLang="ru-RU" sz="2000" dirty="0"/>
              <a:t> </a:t>
            </a:r>
            <a:r>
              <a:rPr lang="ru-RU" altLang="ru-RU" sz="2000" dirty="0" err="1"/>
              <a:t>method</a:t>
            </a:r>
            <a:r>
              <a:rPr lang="ru-RU" altLang="ru-RU" sz="2000" dirty="0"/>
              <a:t> </a:t>
            </a:r>
            <a:r>
              <a:rPr lang="ru-RU" altLang="ru-RU" sz="2000" dirty="0" err="1"/>
              <a:t>make_reduction</a:t>
            </a:r>
            <a:r>
              <a:rPr lang="ru-RU" altLang="ru-RU" sz="2000" dirty="0"/>
              <a:t> </a:t>
            </a:r>
            <a:r>
              <a:rPr lang="ru-RU" altLang="ru-RU" sz="2000" dirty="0" err="1"/>
              <a:t>as</a:t>
            </a:r>
            <a:r>
              <a:rPr lang="ru-RU" altLang="ru-RU" sz="2000" dirty="0"/>
              <a:t> </a:t>
            </a:r>
            <a:r>
              <a:rPr lang="ru-RU" altLang="ru-RU" sz="2000" dirty="0" err="1"/>
              <a:t>it</a:t>
            </a:r>
            <a:r>
              <a:rPr lang="ru-RU" altLang="ru-RU" sz="2000" dirty="0"/>
              <a:t> </a:t>
            </a:r>
            <a:r>
              <a:rPr lang="ru-RU" altLang="ru-RU" sz="2000" dirty="0" err="1"/>
              <a:t>is</a:t>
            </a:r>
            <a:r>
              <a:rPr lang="ru-RU" altLang="ru-RU" sz="2000" dirty="0"/>
              <a:t> </a:t>
            </a:r>
            <a:r>
              <a:rPr lang="ru-RU" altLang="ru-RU" sz="2000" dirty="0" err="1"/>
              <a:t>shown</a:t>
            </a:r>
            <a:r>
              <a:rPr lang="ru-RU" altLang="ru-RU" sz="2000" dirty="0"/>
              <a:t> </a:t>
            </a:r>
            <a:r>
              <a:rPr lang="ru-RU" altLang="ru-RU" sz="2000" dirty="0" err="1"/>
              <a:t>below</a:t>
            </a:r>
            <a:r>
              <a:rPr lang="ru-RU" altLang="ru-RU" sz="2000" dirty="0" smtClean="0"/>
              <a:t>.</a:t>
            </a:r>
            <a:endParaRPr lang="en-US" altLang="ru-RU" sz="2000" dirty="0"/>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2" descr="image.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Rectangle 3"/>
          <p:cNvSpPr>
            <a:spLocks noChangeArrowheads="1"/>
          </p:cNvSpPr>
          <p:nvPr/>
        </p:nvSpPr>
        <p:spPr bwMode="auto">
          <a:xfrm>
            <a:off x="6003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pic>
        <p:nvPicPr>
          <p:cNvPr id="9" name="Рисунок 8"/>
          <p:cNvPicPr>
            <a:picLocks noChangeAspect="1"/>
          </p:cNvPicPr>
          <p:nvPr/>
        </p:nvPicPr>
        <p:blipFill>
          <a:blip r:embed="rId2"/>
          <a:stretch>
            <a:fillRect/>
          </a:stretch>
        </p:blipFill>
        <p:spPr>
          <a:xfrm>
            <a:off x="6095999" y="1355607"/>
            <a:ext cx="4655225" cy="5043160"/>
          </a:xfrm>
          <a:prstGeom prst="rect">
            <a:avLst/>
          </a:prstGeom>
        </p:spPr>
      </p:pic>
    </p:spTree>
    <p:extLst>
      <p:ext uri="{BB962C8B-B14F-4D97-AF65-F5344CB8AC3E}">
        <p14:creationId xmlns:p14="http://schemas.microsoft.com/office/powerpoint/2010/main" val="1614174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053477"/>
          </a:xfrm>
        </p:spPr>
        <p:txBody>
          <a:bodyPr>
            <a:normAutofit/>
          </a:bodyPr>
          <a:lstStyle/>
          <a:p>
            <a:r>
              <a:rPr lang="en-US" b="1" dirty="0"/>
              <a:t>Feature </a:t>
            </a:r>
            <a:r>
              <a:rPr lang="en-US" b="1" dirty="0" smtClean="0"/>
              <a:t>Representation. Examples</a:t>
            </a:r>
            <a:endParaRPr lang="ru-RU" dirty="0"/>
          </a:p>
        </p:txBody>
      </p:sp>
      <p:sp>
        <p:nvSpPr>
          <p:cNvPr id="3" name="Объект 2"/>
          <p:cNvSpPr>
            <a:spLocks noGrp="1"/>
          </p:cNvSpPr>
          <p:nvPr>
            <p:ph idx="1"/>
          </p:nvPr>
        </p:nvSpPr>
        <p:spPr>
          <a:xfrm>
            <a:off x="692921" y="1517977"/>
            <a:ext cx="10784704" cy="4351338"/>
          </a:xfrm>
        </p:spPr>
        <p:txBody>
          <a:bodyPr>
            <a:normAutofit/>
          </a:bodyPr>
          <a:lstStyle/>
          <a:p>
            <a:r>
              <a:rPr lang="en-US" dirty="0" smtClean="0"/>
              <a:t>Example of time series </a:t>
            </a:r>
            <a:r>
              <a:rPr lang="en-US" b="1" dirty="0" smtClean="0"/>
              <a:t>Rolling Representation</a:t>
            </a:r>
            <a:endParaRPr lang="en-US" sz="1600" dirty="0" smtClean="0"/>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2" descr="image.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9" name="Рисунок 8"/>
          <p:cNvPicPr>
            <a:picLocks noChangeAspect="1"/>
          </p:cNvPicPr>
          <p:nvPr/>
        </p:nvPicPr>
        <p:blipFill>
          <a:blip r:embed="rId2"/>
          <a:stretch>
            <a:fillRect/>
          </a:stretch>
        </p:blipFill>
        <p:spPr>
          <a:xfrm>
            <a:off x="4972050" y="2162175"/>
            <a:ext cx="6505575" cy="3619500"/>
          </a:xfrm>
          <a:prstGeom prst="rect">
            <a:avLst/>
          </a:prstGeom>
        </p:spPr>
      </p:pic>
      <p:sp>
        <p:nvSpPr>
          <p:cNvPr id="10" name="Rectangle 3"/>
          <p:cNvSpPr>
            <a:spLocks noChangeArrowheads="1"/>
          </p:cNvSpPr>
          <p:nvPr/>
        </p:nvSpPr>
        <p:spPr bwMode="auto">
          <a:xfrm>
            <a:off x="6003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14035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053477"/>
          </a:xfrm>
        </p:spPr>
        <p:txBody>
          <a:bodyPr>
            <a:normAutofit/>
          </a:bodyPr>
          <a:lstStyle/>
          <a:p>
            <a:r>
              <a:rPr lang="en-US" b="1" dirty="0"/>
              <a:t>Feature </a:t>
            </a:r>
            <a:r>
              <a:rPr lang="en-US" b="1" dirty="0" smtClean="0"/>
              <a:t>Representation. Examples</a:t>
            </a:r>
            <a:endParaRPr lang="ru-RU" dirty="0"/>
          </a:p>
        </p:txBody>
      </p:sp>
      <p:sp>
        <p:nvSpPr>
          <p:cNvPr id="3" name="Объект 2"/>
          <p:cNvSpPr>
            <a:spLocks noGrp="1"/>
          </p:cNvSpPr>
          <p:nvPr>
            <p:ph idx="1"/>
          </p:nvPr>
        </p:nvSpPr>
        <p:spPr>
          <a:xfrm>
            <a:off x="692921" y="1517977"/>
            <a:ext cx="3588793" cy="4351338"/>
          </a:xfrm>
        </p:spPr>
        <p:txBody>
          <a:bodyPr>
            <a:normAutofit/>
          </a:bodyPr>
          <a:lstStyle/>
          <a:p>
            <a:r>
              <a:rPr lang="en-US" sz="2000" dirty="0"/>
              <a:t>Example -</a:t>
            </a:r>
            <a:br>
              <a:rPr lang="en-US" sz="2000" dirty="0"/>
            </a:br>
            <a:r>
              <a:rPr lang="en-US" sz="2000" b="1" dirty="0"/>
              <a:t>Build a Multivariate Time Series form the Univariate</a:t>
            </a:r>
            <a:r>
              <a:rPr lang="en-US" sz="2000" dirty="0"/>
              <a:t> to estimate feature parameter importance</a:t>
            </a:r>
            <a:endParaRPr lang="en-US" sz="1200" dirty="0" smtClean="0"/>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2" descr="image.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Rectangle 3"/>
          <p:cNvSpPr>
            <a:spLocks noChangeArrowheads="1"/>
          </p:cNvSpPr>
          <p:nvPr/>
        </p:nvSpPr>
        <p:spPr bwMode="auto">
          <a:xfrm>
            <a:off x="6003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7" name="AutoShape 2" descr="image.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1" name="Рисунок 10"/>
          <p:cNvPicPr>
            <a:picLocks noChangeAspect="1"/>
          </p:cNvPicPr>
          <p:nvPr/>
        </p:nvPicPr>
        <p:blipFill>
          <a:blip r:embed="rId2"/>
          <a:stretch>
            <a:fillRect/>
          </a:stretch>
        </p:blipFill>
        <p:spPr>
          <a:xfrm>
            <a:off x="4281714" y="1294615"/>
            <a:ext cx="7570438" cy="5184321"/>
          </a:xfrm>
          <a:prstGeom prst="rect">
            <a:avLst/>
          </a:prstGeom>
        </p:spPr>
      </p:pic>
    </p:spTree>
    <p:extLst>
      <p:ext uri="{BB962C8B-B14F-4D97-AF65-F5344CB8AC3E}">
        <p14:creationId xmlns:p14="http://schemas.microsoft.com/office/powerpoint/2010/main" val="4120035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053477"/>
          </a:xfrm>
        </p:spPr>
        <p:txBody>
          <a:bodyPr>
            <a:normAutofit/>
          </a:bodyPr>
          <a:lstStyle/>
          <a:p>
            <a:r>
              <a:rPr lang="en-US" b="1" dirty="0"/>
              <a:t>Feature </a:t>
            </a:r>
            <a:r>
              <a:rPr lang="en-US" b="1" dirty="0" smtClean="0"/>
              <a:t>Representation. Examples</a:t>
            </a:r>
            <a:endParaRPr lang="ru-RU" dirty="0"/>
          </a:p>
        </p:txBody>
      </p:sp>
      <p:sp>
        <p:nvSpPr>
          <p:cNvPr id="3" name="Объект 2"/>
          <p:cNvSpPr>
            <a:spLocks noGrp="1"/>
          </p:cNvSpPr>
          <p:nvPr>
            <p:ph idx="1"/>
          </p:nvPr>
        </p:nvSpPr>
        <p:spPr>
          <a:xfrm>
            <a:off x="692921" y="1517977"/>
            <a:ext cx="9684793" cy="4351338"/>
          </a:xfrm>
        </p:spPr>
        <p:txBody>
          <a:bodyPr>
            <a:normAutofit/>
          </a:bodyPr>
          <a:lstStyle/>
          <a:p>
            <a:r>
              <a:rPr lang="en-US" sz="2000" dirty="0"/>
              <a:t>Example of </a:t>
            </a:r>
            <a:r>
              <a:rPr lang="en-US" sz="2000" b="1" dirty="0"/>
              <a:t>Symbol-Based (coarse quantization) Time Series Representation</a:t>
            </a:r>
            <a:r>
              <a:rPr lang="en-US" sz="2000" dirty="0"/>
              <a:t>.</a:t>
            </a:r>
            <a:endParaRPr lang="en-US" sz="1050" dirty="0" smtClean="0"/>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2" descr="image.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Rectangle 3"/>
          <p:cNvSpPr>
            <a:spLocks noChangeArrowheads="1"/>
          </p:cNvSpPr>
          <p:nvPr/>
        </p:nvSpPr>
        <p:spPr bwMode="auto">
          <a:xfrm>
            <a:off x="6003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7" name="AutoShape 2" descr="image.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2" name="Рисунок 11"/>
          <p:cNvPicPr>
            <a:picLocks noChangeAspect="1"/>
          </p:cNvPicPr>
          <p:nvPr/>
        </p:nvPicPr>
        <p:blipFill>
          <a:blip r:embed="rId2"/>
          <a:stretch>
            <a:fillRect/>
          </a:stretch>
        </p:blipFill>
        <p:spPr>
          <a:xfrm>
            <a:off x="3586672" y="2166641"/>
            <a:ext cx="6471728" cy="4019550"/>
          </a:xfrm>
          <a:prstGeom prst="rect">
            <a:avLst/>
          </a:prstGeom>
        </p:spPr>
      </p:pic>
    </p:spTree>
    <p:extLst>
      <p:ext uri="{BB962C8B-B14F-4D97-AF65-F5344CB8AC3E}">
        <p14:creationId xmlns:p14="http://schemas.microsoft.com/office/powerpoint/2010/main" val="9985035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053477"/>
          </a:xfrm>
        </p:spPr>
        <p:txBody>
          <a:bodyPr>
            <a:normAutofit/>
          </a:bodyPr>
          <a:lstStyle/>
          <a:p>
            <a:r>
              <a:rPr lang="en-US" b="1" dirty="0"/>
              <a:t>Time Series Transformations</a:t>
            </a:r>
          </a:p>
        </p:txBody>
      </p:sp>
      <p:sp>
        <p:nvSpPr>
          <p:cNvPr id="3" name="Объект 2"/>
          <p:cNvSpPr>
            <a:spLocks noGrp="1"/>
          </p:cNvSpPr>
          <p:nvPr>
            <p:ph idx="1"/>
          </p:nvPr>
        </p:nvSpPr>
        <p:spPr>
          <a:xfrm>
            <a:off x="327025" y="1165356"/>
            <a:ext cx="11422879" cy="5112827"/>
          </a:xfrm>
        </p:spPr>
        <p:txBody>
          <a:bodyPr>
            <a:noAutofit/>
          </a:bodyPr>
          <a:lstStyle/>
          <a:p>
            <a:r>
              <a:rPr lang="en-US" dirty="0"/>
              <a:t>Types of </a:t>
            </a:r>
            <a:r>
              <a:rPr lang="en-US" b="1" dirty="0"/>
              <a:t>time series transformations</a:t>
            </a:r>
            <a:r>
              <a:rPr lang="en-US" dirty="0"/>
              <a:t>:</a:t>
            </a:r>
          </a:p>
          <a:p>
            <a:r>
              <a:rPr lang="en-US" dirty="0"/>
              <a:t>Power Transform.</a:t>
            </a:r>
          </a:p>
          <a:p>
            <a:r>
              <a:rPr lang="en-US" dirty="0"/>
              <a:t>log-</a:t>
            </a:r>
            <a:r>
              <a:rPr lang="en-US" dirty="0" err="1"/>
              <a:t>exp</a:t>
            </a:r>
            <a:r>
              <a:rPr lang="en-US" dirty="0"/>
              <a:t> Transform.</a:t>
            </a:r>
          </a:p>
          <a:p>
            <a:r>
              <a:rPr lang="en-US" dirty="0"/>
              <a:t>Box-Cox Transformation.</a:t>
            </a:r>
          </a:p>
          <a:p>
            <a:r>
              <a:rPr lang="en-US" dirty="0"/>
              <a:t>Seasonal Difference.</a:t>
            </a:r>
          </a:p>
          <a:p>
            <a:r>
              <a:rPr lang="en-US" dirty="0"/>
              <a:t>Trend Difference.</a:t>
            </a:r>
          </a:p>
          <a:p>
            <a:r>
              <a:rPr lang="en-US" dirty="0"/>
              <a:t>Standardization</a:t>
            </a:r>
            <a:r>
              <a:rPr lang="en-US" dirty="0" smtClean="0"/>
              <a:t>.</a:t>
            </a:r>
            <a:endParaRPr lang="ru-RU" dirty="0" smtClean="0"/>
          </a:p>
          <a:p>
            <a:r>
              <a:rPr lang="en-US" dirty="0" smtClean="0"/>
              <a:t>Reversible filtration.</a:t>
            </a:r>
            <a:endParaRPr lang="en-US" dirty="0"/>
          </a:p>
          <a:p>
            <a:r>
              <a:rPr lang="en-US" dirty="0"/>
              <a:t>Normalization.</a:t>
            </a:r>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2" descr="image.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Rectangle 3"/>
          <p:cNvSpPr>
            <a:spLocks noChangeArrowheads="1"/>
          </p:cNvSpPr>
          <p:nvPr/>
        </p:nvSpPr>
        <p:spPr bwMode="auto">
          <a:xfrm>
            <a:off x="6003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7" name="AutoShape 2" descr="image.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1" name="Rectangle 1"/>
          <p:cNvSpPr>
            <a:spLocks noChangeArrowheads="1"/>
          </p:cNvSpPr>
          <p:nvPr/>
        </p:nvSpPr>
        <p:spPr bwMode="auto">
          <a:xfrm>
            <a:off x="6003634"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3" descr="image.p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1938452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27025" y="365125"/>
            <a:ext cx="11318875" cy="1053477"/>
          </a:xfrm>
        </p:spPr>
        <p:txBody>
          <a:bodyPr>
            <a:normAutofit/>
          </a:bodyPr>
          <a:lstStyle/>
          <a:p>
            <a:r>
              <a:rPr lang="en-US" sz="3600" b="1" dirty="0"/>
              <a:t>Time Series Transformations</a:t>
            </a:r>
            <a:r>
              <a:rPr lang="ru-RU" sz="3600" b="1" dirty="0"/>
              <a:t>. </a:t>
            </a:r>
            <a:r>
              <a:rPr lang="en-US" sz="3600" b="1" dirty="0"/>
              <a:t>The Box Cox transformation </a:t>
            </a: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327025" y="1165356"/>
                <a:ext cx="11422879" cy="5451344"/>
              </a:xfrm>
            </p:spPr>
            <p:txBody>
              <a:bodyPr>
                <a:noAutofit/>
              </a:bodyPr>
              <a:lstStyle/>
              <a:p>
                <a:r>
                  <a:rPr lang="en-US" sz="2000" dirty="0"/>
                  <a:t>The Box Cox transformation is an exponent, lambda (</a:t>
                </a:r>
                <a14:m>
                  <m:oMath xmlns:m="http://schemas.openxmlformats.org/officeDocument/2006/math">
                    <m:r>
                      <a:rPr lang="en-US" sz="2000" i="1">
                        <a:latin typeface="Cambria Math" panose="02040503050406030204" pitchFamily="18" charset="0"/>
                      </a:rPr>
                      <m:t>𝜆</m:t>
                    </m:r>
                  </m:oMath>
                </a14:m>
                <a:r>
                  <a:rPr lang="en-US" sz="2000" dirty="0"/>
                  <a:t>), which varies from </a:t>
                </a:r>
                <a14:m>
                  <m:oMath xmlns:m="http://schemas.openxmlformats.org/officeDocument/2006/math">
                    <m:r>
                      <a:rPr lang="en-US" sz="2000" i="1">
                        <a:latin typeface="Cambria Math" panose="02040503050406030204" pitchFamily="18" charset="0"/>
                      </a:rPr>
                      <m:t>−5</m:t>
                    </m:r>
                  </m:oMath>
                </a14:m>
                <a:r>
                  <a:rPr lang="en-US" sz="2000" dirty="0"/>
                  <a:t> to </a:t>
                </a:r>
                <a14:m>
                  <m:oMath xmlns:m="http://schemas.openxmlformats.org/officeDocument/2006/math">
                    <m:r>
                      <a:rPr lang="en-US" sz="2000" i="1">
                        <a:latin typeface="Cambria Math" panose="02040503050406030204" pitchFamily="18" charset="0"/>
                      </a:rPr>
                      <m:t>5</m:t>
                    </m:r>
                  </m:oMath>
                </a14:m>
                <a:r>
                  <a:rPr lang="en-US" sz="2000" dirty="0"/>
                  <a:t>. All values of </a:t>
                </a:r>
                <a14:m>
                  <m:oMath xmlns:m="http://schemas.openxmlformats.org/officeDocument/2006/math">
                    <m:r>
                      <a:rPr lang="en-US" sz="2000" i="1">
                        <a:latin typeface="Cambria Math" panose="02040503050406030204" pitchFamily="18" charset="0"/>
                      </a:rPr>
                      <m:t>𝜆</m:t>
                    </m:r>
                  </m:oMath>
                </a14:m>
                <a:r>
                  <a:rPr lang="en-US" sz="2000" dirty="0"/>
                  <a:t> are considered and the optimal value for your data is selected.  </a:t>
                </a:r>
                <a:endParaRPr lang="ru-RU" sz="2000" dirty="0" smtClean="0"/>
              </a:p>
              <a:p>
                <a:r>
                  <a:rPr lang="en-US" sz="2000" dirty="0" smtClean="0"/>
                  <a:t>The </a:t>
                </a:r>
                <a:r>
                  <a:rPr lang="en-US" sz="2000" dirty="0"/>
                  <a:t>"optimal value" is the one which results in the best approximation of a normal distribution curve. </a:t>
                </a:r>
                <a:endParaRPr lang="ru-RU" sz="2000" dirty="0" smtClean="0"/>
              </a:p>
              <a:p>
                <a:r>
                  <a:rPr lang="en-US" sz="2000" dirty="0" smtClean="0"/>
                  <a:t>The </a:t>
                </a:r>
                <a:r>
                  <a:rPr lang="en-US" sz="2000" dirty="0"/>
                  <a:t>transformation of </a:t>
                </a:r>
                <a14:m>
                  <m:oMath xmlns:m="http://schemas.openxmlformats.org/officeDocument/2006/math">
                    <m:r>
                      <a:rPr lang="en-US" sz="2000" i="1">
                        <a:latin typeface="Cambria Math" panose="02040503050406030204" pitchFamily="18" charset="0"/>
                      </a:rPr>
                      <m:t>𝑌</m:t>
                    </m:r>
                  </m:oMath>
                </a14:m>
                <a:r>
                  <a:rPr lang="en-US" sz="2000" dirty="0"/>
                  <a:t> has the form: </a:t>
                </a:r>
                <a:r>
                  <a:rPr lang="en-US" sz="2000" dirty="0" err="1"/>
                  <a:t>boxcox</a:t>
                </a:r>
                <a:r>
                  <a:rPr lang="en-US" sz="2000" dirty="0"/>
                  <a:t> formula</a:t>
                </a:r>
                <a:endParaRPr lang="ru-RU" sz="2000" dirty="0"/>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𝑦</m:t>
                      </m:r>
                      <m:r>
                        <a:rPr lang="en-US" sz="2000" i="1">
                          <a:latin typeface="Cambria Math" panose="02040503050406030204" pitchFamily="18" charset="0"/>
                        </a:rPr>
                        <m:t>=</m:t>
                      </m:r>
                      <m:d>
                        <m:dPr>
                          <m:begChr m:val="{"/>
                          <m:endChr m:val=""/>
                          <m:ctrlPr>
                            <a:rPr lang="ru-RU" sz="2000" i="1">
                              <a:latin typeface="Cambria Math" panose="02040503050406030204" pitchFamily="18" charset="0"/>
                            </a:rPr>
                          </m:ctrlPr>
                        </m:dPr>
                        <m:e>
                          <m:m>
                            <m:mPr>
                              <m:plcHide m:val="on"/>
                              <m:mcs>
                                <m:mc>
                                  <m:mcPr>
                                    <m:count m:val="1"/>
                                    <m:mcJc m:val="center"/>
                                  </m:mcPr>
                                </m:mc>
                              </m:mcs>
                              <m:ctrlPr>
                                <a:rPr lang="ru-RU" sz="2000" i="1">
                                  <a:latin typeface="Cambria Math" panose="02040503050406030204" pitchFamily="18" charset="0"/>
                                </a:rPr>
                              </m:ctrlPr>
                            </m:mPr>
                            <m:mr>
                              <m:e>
                                <m:r>
                                  <m:rPr>
                                    <m:nor/>
                                  </m:rPr>
                                  <a:rPr lang="en-US" sz="2000"/>
                                  <m:t>log</m:t>
                                </m:r>
                                <m:r>
                                  <a:rPr lang="en-US" sz="2000" i="1">
                                    <a:latin typeface="Cambria Math" panose="02040503050406030204" pitchFamily="18" charset="0"/>
                                  </a:rPr>
                                  <m:t>𝑦</m:t>
                                </m:r>
                                <m:r>
                                  <a:rPr lang="en-US" sz="2000" i="1">
                                    <a:latin typeface="Cambria Math" panose="02040503050406030204" pitchFamily="18" charset="0"/>
                                  </a:rPr>
                                  <m:t>,</m:t>
                                </m:r>
                                <m:r>
                                  <m:rPr>
                                    <m:nor/>
                                  </m:rPr>
                                  <a:rPr lang="en-US" sz="2000"/>
                                  <m:t> </m:t>
                                </m:r>
                                <m:r>
                                  <m:rPr>
                                    <m:nor/>
                                  </m:rPr>
                                  <a:rPr lang="en-US" sz="2000"/>
                                  <m:t>if</m:t>
                                </m:r>
                                <m:r>
                                  <m:rPr>
                                    <m:nor/>
                                  </m:rPr>
                                  <a:rPr lang="en-US" sz="2000"/>
                                  <m:t> </m:t>
                                </m:r>
                                <m:r>
                                  <a:rPr lang="en-US" sz="2000" i="1">
                                    <a:latin typeface="Cambria Math" panose="02040503050406030204" pitchFamily="18" charset="0"/>
                                  </a:rPr>
                                  <m:t>𝜆</m:t>
                                </m:r>
                                <m:r>
                                  <a:rPr lang="en-US" sz="2000" i="1">
                                    <a:latin typeface="Cambria Math" panose="02040503050406030204" pitchFamily="18" charset="0"/>
                                  </a:rPr>
                                  <m:t>=0;</m:t>
                                </m:r>
                              </m:e>
                            </m:mr>
                            <m:mr>
                              <m:e>
                                <m:f>
                                  <m:fPr>
                                    <m:ctrlPr>
                                      <a:rPr lang="ru-RU" sz="2000" i="1">
                                        <a:latin typeface="Cambria Math" panose="02040503050406030204" pitchFamily="18" charset="0"/>
                                      </a:rPr>
                                    </m:ctrlPr>
                                  </m:fPr>
                                  <m:num>
                                    <m:r>
                                      <a:rPr lang="en-US" sz="2000" i="1">
                                        <a:latin typeface="Cambria Math" panose="02040503050406030204" pitchFamily="18" charset="0"/>
                                      </a:rPr>
                                      <m:t>(</m:t>
                                    </m:r>
                                    <m:sSup>
                                      <m:sSupPr>
                                        <m:ctrlPr>
                                          <a:rPr lang="ru-RU" sz="2000" i="1">
                                            <a:latin typeface="Cambria Math" panose="02040503050406030204" pitchFamily="18" charset="0"/>
                                          </a:rPr>
                                        </m:ctrlPr>
                                      </m:sSupPr>
                                      <m:e>
                                        <m:r>
                                          <a:rPr lang="en-US" sz="2000" i="1">
                                            <a:latin typeface="Cambria Math" panose="02040503050406030204" pitchFamily="18" charset="0"/>
                                          </a:rPr>
                                          <m:t>𝑦</m:t>
                                        </m:r>
                                      </m:e>
                                      <m:sup>
                                        <m:r>
                                          <a:rPr lang="en-US" sz="2000" i="1">
                                            <a:latin typeface="Cambria Math" panose="02040503050406030204" pitchFamily="18" charset="0"/>
                                          </a:rPr>
                                          <m:t>𝜆</m:t>
                                        </m:r>
                                      </m:sup>
                                    </m:sSup>
                                    <m:r>
                                      <a:rPr lang="en-US" sz="2000" i="1">
                                        <a:latin typeface="Cambria Math" panose="02040503050406030204" pitchFamily="18" charset="0"/>
                                      </a:rPr>
                                      <m:t>–1)</m:t>
                                    </m:r>
                                  </m:num>
                                  <m:den>
                                    <m:r>
                                      <a:rPr lang="en-US" sz="2000" i="1">
                                        <a:latin typeface="Cambria Math" panose="02040503050406030204" pitchFamily="18" charset="0"/>
                                      </a:rPr>
                                      <m:t>𝜆</m:t>
                                    </m:r>
                                  </m:den>
                                </m:f>
                                <m:r>
                                  <a:rPr lang="en-US" sz="2000" i="1">
                                    <a:latin typeface="Cambria Math" panose="02040503050406030204" pitchFamily="18" charset="0"/>
                                  </a:rPr>
                                  <m:t>,</m:t>
                                </m:r>
                                <m:r>
                                  <m:rPr>
                                    <m:nor/>
                                  </m:rPr>
                                  <a:rPr lang="en-US" sz="2000"/>
                                  <m:t> </m:t>
                                </m:r>
                                <m:r>
                                  <m:rPr>
                                    <m:nor/>
                                  </m:rPr>
                                  <a:rPr lang="en-US" sz="2000"/>
                                  <m:t>otherwise</m:t>
                                </m:r>
                                <m:r>
                                  <m:rPr>
                                    <m:nor/>
                                  </m:rPr>
                                  <a:rPr lang="en-US" sz="2000"/>
                                  <m:t> </m:t>
                                </m:r>
                              </m:e>
                            </m:mr>
                          </m:m>
                        </m:e>
                      </m:d>
                    </m:oMath>
                  </m:oMathPara>
                </a14:m>
                <a:endParaRPr lang="ru-RU" sz="2000" dirty="0"/>
              </a:p>
              <a:p>
                <a:r>
                  <a:rPr lang="en-US" sz="2000" dirty="0" smtClean="0"/>
                  <a:t>This </a:t>
                </a:r>
                <a:r>
                  <a:rPr lang="en-US" sz="2000" dirty="0"/>
                  <a:t>test only works for positive data. However, Box and Cox did propose a second formula that can be used for negative y-values:</a:t>
                </a:r>
                <a:endParaRPr lang="ru-RU" sz="2000" dirty="0"/>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𝑦</m:t>
                      </m:r>
                      <m:r>
                        <a:rPr lang="en-US" sz="2000" i="1">
                          <a:latin typeface="Cambria Math" panose="02040503050406030204" pitchFamily="18" charset="0"/>
                        </a:rPr>
                        <m:t>=</m:t>
                      </m:r>
                      <m:d>
                        <m:dPr>
                          <m:begChr m:val="{"/>
                          <m:endChr m:val=""/>
                          <m:ctrlPr>
                            <a:rPr lang="ru-RU" sz="2000" i="1">
                              <a:latin typeface="Cambria Math" panose="02040503050406030204" pitchFamily="18" charset="0"/>
                            </a:rPr>
                          </m:ctrlPr>
                        </m:dPr>
                        <m:e>
                          <m:m>
                            <m:mPr>
                              <m:plcHide m:val="on"/>
                              <m:mcs>
                                <m:mc>
                                  <m:mcPr>
                                    <m:count m:val="1"/>
                                    <m:mcJc m:val="center"/>
                                  </m:mcPr>
                                </m:mc>
                              </m:mcs>
                              <m:ctrlPr>
                                <a:rPr lang="ru-RU" sz="2000" i="1">
                                  <a:latin typeface="Cambria Math" panose="02040503050406030204" pitchFamily="18" charset="0"/>
                                </a:rPr>
                              </m:ctrlPr>
                            </m:mPr>
                            <m:mr>
                              <m:e>
                                <m:r>
                                  <m:rPr>
                                    <m:nor/>
                                  </m:rPr>
                                  <a:rPr lang="en-US" sz="2000"/>
                                  <m:t>log</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sSub>
                                  <m:sSubPr>
                                    <m:ctrlPr>
                                      <a:rPr lang="ru-RU"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2</m:t>
                                    </m:r>
                                  </m:sub>
                                </m:sSub>
                                <m:r>
                                  <a:rPr lang="en-US" sz="2000" i="1">
                                    <a:latin typeface="Cambria Math" panose="02040503050406030204" pitchFamily="18" charset="0"/>
                                  </a:rPr>
                                  <m:t>),</m:t>
                                </m:r>
                                <m:r>
                                  <m:rPr>
                                    <m:nor/>
                                  </m:rPr>
                                  <a:rPr lang="en-US" sz="2000"/>
                                  <m:t> </m:t>
                                </m:r>
                                <m:r>
                                  <m:rPr>
                                    <m:nor/>
                                  </m:rPr>
                                  <a:rPr lang="en-US" sz="2000"/>
                                  <m:t>if</m:t>
                                </m:r>
                                <m:r>
                                  <m:rPr>
                                    <m:nor/>
                                  </m:rPr>
                                  <a:rPr lang="en-US" sz="2000"/>
                                  <m:t> </m:t>
                                </m:r>
                                <m:sSub>
                                  <m:sSubPr>
                                    <m:ctrlPr>
                                      <a:rPr lang="ru-RU"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1</m:t>
                                    </m:r>
                                  </m:sub>
                                </m:sSub>
                                <m:r>
                                  <a:rPr lang="en-US" sz="2000" i="1">
                                    <a:latin typeface="Cambria Math" panose="02040503050406030204" pitchFamily="18" charset="0"/>
                                  </a:rPr>
                                  <m:t>=0;</m:t>
                                </m:r>
                              </m:e>
                            </m:mr>
                            <m:mr>
                              <m:e>
                                <m:f>
                                  <m:fPr>
                                    <m:ctrlPr>
                                      <a:rPr lang="ru-RU" sz="2000" i="1">
                                        <a:latin typeface="Cambria Math" panose="02040503050406030204" pitchFamily="18" charset="0"/>
                                      </a:rPr>
                                    </m:ctrlPr>
                                  </m:fPr>
                                  <m:num>
                                    <m:r>
                                      <a:rPr lang="en-US" sz="2000" i="1">
                                        <a:latin typeface="Cambria Math" panose="02040503050406030204" pitchFamily="18" charset="0"/>
                                      </a:rPr>
                                      <m:t>(</m:t>
                                    </m:r>
                                    <m:sSup>
                                      <m:sSupPr>
                                        <m:ctrlPr>
                                          <a:rPr lang="ru-RU"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sSub>
                                          <m:sSubPr>
                                            <m:ctrlPr>
                                              <a:rPr lang="ru-RU"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2</m:t>
                                            </m:r>
                                          </m:sub>
                                        </m:sSub>
                                        <m:r>
                                          <a:rPr lang="en-US" sz="2000" i="1">
                                            <a:latin typeface="Cambria Math" panose="02040503050406030204" pitchFamily="18" charset="0"/>
                                          </a:rPr>
                                          <m:t>)</m:t>
                                        </m:r>
                                      </m:e>
                                      <m:sup>
                                        <m:sSub>
                                          <m:sSubPr>
                                            <m:ctrlPr>
                                              <a:rPr lang="ru-RU"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1</m:t>
                                            </m:r>
                                          </m:sub>
                                        </m:sSub>
                                      </m:sup>
                                    </m:sSup>
                                    <m:r>
                                      <a:rPr lang="en-US" sz="2000" i="1">
                                        <a:latin typeface="Cambria Math" panose="02040503050406030204" pitchFamily="18" charset="0"/>
                                      </a:rPr>
                                      <m:t>–1)</m:t>
                                    </m:r>
                                  </m:num>
                                  <m:den>
                                    <m:sSub>
                                      <m:sSubPr>
                                        <m:ctrlPr>
                                          <a:rPr lang="ru-RU"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1</m:t>
                                        </m:r>
                                      </m:sub>
                                    </m:sSub>
                                  </m:den>
                                </m:f>
                                <m:r>
                                  <a:rPr lang="en-US" sz="2000" i="1">
                                    <a:latin typeface="Cambria Math" panose="02040503050406030204" pitchFamily="18" charset="0"/>
                                  </a:rPr>
                                  <m:t>,</m:t>
                                </m:r>
                                <m:r>
                                  <m:rPr>
                                    <m:nor/>
                                  </m:rPr>
                                  <a:rPr lang="en-US" sz="2000"/>
                                  <m:t> </m:t>
                                </m:r>
                                <m:r>
                                  <m:rPr>
                                    <m:nor/>
                                  </m:rPr>
                                  <a:rPr lang="en-US" sz="2000"/>
                                  <m:t>otherwise</m:t>
                                </m:r>
                                <m:r>
                                  <m:rPr>
                                    <m:nor/>
                                  </m:rPr>
                                  <a:rPr lang="en-US" sz="2000"/>
                                  <m:t> </m:t>
                                </m:r>
                              </m:e>
                            </m:mr>
                          </m:m>
                        </m:e>
                      </m:d>
                    </m:oMath>
                  </m:oMathPara>
                </a14:m>
                <a:endParaRPr lang="ru-RU" sz="2000" dirty="0"/>
              </a:p>
              <a:p>
                <a:r>
                  <a:rPr lang="en-US" sz="2000" i="1" dirty="0" smtClean="0"/>
                  <a:t>Note</a:t>
                </a:r>
                <a:r>
                  <a:rPr lang="en-US" sz="2000" i="1" dirty="0"/>
                  <a:t>:</a:t>
                </a:r>
                <a:r>
                  <a:rPr lang="en-US" sz="2000" dirty="0"/>
                  <a:t> the transformation for zero is </a:t>
                </a:r>
                <a14:m>
                  <m:oMath xmlns:m="http://schemas.openxmlformats.org/officeDocument/2006/math">
                    <m:r>
                      <a:rPr lang="en-US" sz="2000" i="1">
                        <a:latin typeface="Cambria Math" panose="02040503050406030204" pitchFamily="18" charset="0"/>
                      </a:rPr>
                      <m:t>𝑙𝑜𝑔</m:t>
                    </m:r>
                    <m:r>
                      <a:rPr lang="en-US" sz="2000" i="1">
                        <a:latin typeface="Cambria Math" panose="02040503050406030204" pitchFamily="18" charset="0"/>
                      </a:rPr>
                      <m:t>(0)</m:t>
                    </m:r>
                  </m:oMath>
                </a14:m>
                <a:r>
                  <a:rPr lang="en-US" sz="2000" dirty="0"/>
                  <a:t>, otherwise all data would transform to </a:t>
                </a:r>
                <a14:m>
                  <m:oMath xmlns:m="http://schemas.openxmlformats.org/officeDocument/2006/math">
                    <m:r>
                      <a:rPr lang="en-US" sz="2000" i="1">
                        <a:latin typeface="Cambria Math" panose="02040503050406030204" pitchFamily="18" charset="0"/>
                      </a:rPr>
                      <m:t>𝑌</m:t>
                    </m:r>
                    <m:r>
                      <a:rPr lang="en-US" sz="2000" i="1">
                        <a:latin typeface="Cambria Math" panose="02040503050406030204" pitchFamily="18" charset="0"/>
                      </a:rPr>
                      <m:t>0=1</m:t>
                    </m:r>
                  </m:oMath>
                </a14:m>
                <a:r>
                  <a:rPr lang="en-US" sz="2000" dirty="0"/>
                  <a:t>. </a:t>
                </a:r>
                <a:r>
                  <a:rPr lang="en-US" sz="2000" dirty="0" smtClean="0"/>
                  <a:t>The </a:t>
                </a:r>
                <a:r>
                  <a:rPr lang="en-US" sz="2000" dirty="0"/>
                  <a:t>transformation doesn’t always work well, so make sure you check your data after the transformation with a normal probability plot.</a:t>
                </a:r>
                <a:endParaRPr lang="ru-RU" sz="2000" dirty="0"/>
              </a:p>
              <a:p>
                <a:endParaRPr lang="ru-RU" sz="2000"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327025" y="1165356"/>
                <a:ext cx="11422879" cy="5451344"/>
              </a:xfrm>
              <a:blipFill>
                <a:blip r:embed="rId2"/>
                <a:stretch>
                  <a:fillRect l="-481" t="-1119"/>
                </a:stretch>
              </a:blipFill>
            </p:spPr>
            <p:txBody>
              <a:bodyPr/>
              <a:lstStyle/>
              <a:p>
                <a:r>
                  <a:rPr lang="ru-RU">
                    <a:noFill/>
                  </a:rPr>
                  <a:t> </a:t>
                </a:r>
              </a:p>
            </p:txBody>
          </p:sp>
        </mc:Fallback>
      </mc:AlternateContent>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2" descr="image.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Rectangle 3"/>
          <p:cNvSpPr>
            <a:spLocks noChangeArrowheads="1"/>
          </p:cNvSpPr>
          <p:nvPr/>
        </p:nvSpPr>
        <p:spPr bwMode="auto">
          <a:xfrm>
            <a:off x="6003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7" name="AutoShape 2" descr="image.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1" name="Rectangle 1"/>
          <p:cNvSpPr>
            <a:spLocks noChangeArrowheads="1"/>
          </p:cNvSpPr>
          <p:nvPr/>
        </p:nvSpPr>
        <p:spPr bwMode="auto">
          <a:xfrm>
            <a:off x="6003634"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3" descr="image.p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3315022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27025" y="365125"/>
            <a:ext cx="11318875" cy="1053477"/>
          </a:xfrm>
        </p:spPr>
        <p:txBody>
          <a:bodyPr>
            <a:normAutofit/>
          </a:bodyPr>
          <a:lstStyle/>
          <a:p>
            <a:r>
              <a:rPr lang="en-US" sz="3600" b="1" dirty="0"/>
              <a:t>Time Series Transformations</a:t>
            </a:r>
            <a:r>
              <a:rPr lang="ru-RU" sz="3600" b="1" dirty="0"/>
              <a:t>. </a:t>
            </a:r>
            <a:r>
              <a:rPr lang="en-US" sz="3600" b="1" dirty="0"/>
              <a:t>The Box Cox transformation </a:t>
            </a:r>
          </a:p>
        </p:txBody>
      </p:sp>
      <p:sp>
        <p:nvSpPr>
          <p:cNvPr id="3" name="Объект 2"/>
          <p:cNvSpPr>
            <a:spLocks noGrp="1"/>
          </p:cNvSpPr>
          <p:nvPr>
            <p:ph idx="1"/>
          </p:nvPr>
        </p:nvSpPr>
        <p:spPr>
          <a:xfrm>
            <a:off x="327025" y="1165356"/>
            <a:ext cx="11422879" cy="5451344"/>
          </a:xfrm>
        </p:spPr>
        <p:txBody>
          <a:bodyPr>
            <a:noAutofit/>
          </a:bodyPr>
          <a:lstStyle/>
          <a:p>
            <a:r>
              <a:rPr lang="en-US" sz="2400" dirty="0"/>
              <a:t>Example of trend linearization using Box-Cox transform</a:t>
            </a:r>
            <a:endParaRPr lang="ru-RU" sz="1800" dirty="0"/>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2" descr="image.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Rectangle 3"/>
          <p:cNvSpPr>
            <a:spLocks noChangeArrowheads="1"/>
          </p:cNvSpPr>
          <p:nvPr/>
        </p:nvSpPr>
        <p:spPr bwMode="auto">
          <a:xfrm>
            <a:off x="6003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7" name="AutoShape 2" descr="image.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1" name="Rectangle 1"/>
          <p:cNvSpPr>
            <a:spLocks noChangeArrowheads="1"/>
          </p:cNvSpPr>
          <p:nvPr/>
        </p:nvSpPr>
        <p:spPr bwMode="auto">
          <a:xfrm>
            <a:off x="6003634"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3" descr="image.p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2" name="Рисунок 11"/>
          <p:cNvPicPr>
            <a:picLocks noChangeAspect="1"/>
          </p:cNvPicPr>
          <p:nvPr/>
        </p:nvPicPr>
        <p:blipFill>
          <a:blip r:embed="rId2"/>
          <a:stretch>
            <a:fillRect/>
          </a:stretch>
        </p:blipFill>
        <p:spPr>
          <a:xfrm>
            <a:off x="2378882" y="1661620"/>
            <a:ext cx="5774517" cy="4863920"/>
          </a:xfrm>
          <a:prstGeom prst="rect">
            <a:avLst/>
          </a:prstGeom>
        </p:spPr>
      </p:pic>
    </p:spTree>
    <p:extLst>
      <p:ext uri="{BB962C8B-B14F-4D97-AF65-F5344CB8AC3E}">
        <p14:creationId xmlns:p14="http://schemas.microsoft.com/office/powerpoint/2010/main" val="939806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053477"/>
          </a:xfrm>
        </p:spPr>
        <p:txBody>
          <a:bodyPr>
            <a:normAutofit/>
          </a:bodyPr>
          <a:lstStyle/>
          <a:p>
            <a:r>
              <a:rPr lang="en-US" b="1" dirty="0"/>
              <a:t> Feature Extraction</a:t>
            </a:r>
            <a:r>
              <a:rPr lang="ru-RU" b="1" dirty="0"/>
              <a:t>. </a:t>
            </a:r>
            <a:r>
              <a:rPr lang="en-US" b="1" dirty="0"/>
              <a:t>Examples</a:t>
            </a:r>
          </a:p>
        </p:txBody>
      </p:sp>
      <p:sp>
        <p:nvSpPr>
          <p:cNvPr id="3" name="Объект 2"/>
          <p:cNvSpPr>
            <a:spLocks noGrp="1"/>
          </p:cNvSpPr>
          <p:nvPr>
            <p:ph idx="1"/>
          </p:nvPr>
        </p:nvSpPr>
        <p:spPr>
          <a:xfrm>
            <a:off x="319177" y="1418602"/>
            <a:ext cx="11422879" cy="5112827"/>
          </a:xfrm>
        </p:spPr>
        <p:txBody>
          <a:bodyPr>
            <a:noAutofit/>
          </a:bodyPr>
          <a:lstStyle/>
          <a:p>
            <a:pPr marL="0" lvl="0" indent="0" eaLnBrk="0" fontAlgn="base" hangingPunct="0">
              <a:lnSpc>
                <a:spcPct val="100000"/>
              </a:lnSpc>
              <a:spcBef>
                <a:spcPct val="0"/>
              </a:spcBef>
              <a:spcAft>
                <a:spcPct val="0"/>
              </a:spcAft>
              <a:buNone/>
            </a:pPr>
            <a:r>
              <a:rPr lang="en-US" sz="2000" dirty="0"/>
              <a:t>Example where the data are taken simply (upper case) </a:t>
            </a:r>
            <a:endParaRPr lang="ru-RU" sz="2000" dirty="0" smtClean="0"/>
          </a:p>
          <a:p>
            <a:pPr marL="0" lvl="0" indent="0" eaLnBrk="0" fontAlgn="base" hangingPunct="0">
              <a:lnSpc>
                <a:spcPct val="100000"/>
              </a:lnSpc>
              <a:spcBef>
                <a:spcPct val="0"/>
              </a:spcBef>
              <a:spcAft>
                <a:spcPct val="0"/>
              </a:spcAft>
              <a:buNone/>
            </a:pPr>
            <a:r>
              <a:rPr lang="en-US" sz="2000" dirty="0" smtClean="0"/>
              <a:t>and </a:t>
            </a:r>
            <a:r>
              <a:rPr lang="en-US" sz="2000" dirty="0"/>
              <a:t>with averaging by number of days in month</a:t>
            </a:r>
            <a:endParaRPr lang="ru-RU" altLang="ru-RU" sz="1600" dirty="0">
              <a:latin typeface="Arial" panose="020B0604020202020204" pitchFamily="34" charset="0"/>
            </a:endParaRPr>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2" descr="image.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Rectangle 3"/>
          <p:cNvSpPr>
            <a:spLocks noChangeArrowheads="1"/>
          </p:cNvSpPr>
          <p:nvPr/>
        </p:nvSpPr>
        <p:spPr bwMode="auto">
          <a:xfrm>
            <a:off x="6003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7" name="AutoShape 2" descr="image.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1" name="Rectangle 1"/>
          <p:cNvSpPr>
            <a:spLocks noChangeArrowheads="1"/>
          </p:cNvSpPr>
          <p:nvPr/>
        </p:nvSpPr>
        <p:spPr bwMode="auto">
          <a:xfrm>
            <a:off x="6003634"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pic>
        <p:nvPicPr>
          <p:cNvPr id="13" name="Рисунок 12"/>
          <p:cNvPicPr>
            <a:picLocks noChangeAspect="1"/>
          </p:cNvPicPr>
          <p:nvPr/>
        </p:nvPicPr>
        <p:blipFill>
          <a:blip r:embed="rId2"/>
          <a:stretch>
            <a:fillRect/>
          </a:stretch>
        </p:blipFill>
        <p:spPr>
          <a:xfrm>
            <a:off x="269875" y="2152028"/>
            <a:ext cx="5416550" cy="3345042"/>
          </a:xfrm>
          <a:prstGeom prst="rect">
            <a:avLst/>
          </a:prstGeom>
        </p:spPr>
      </p:pic>
      <p:sp>
        <p:nvSpPr>
          <p:cNvPr id="14" name="Прямоугольник 13"/>
          <p:cNvSpPr/>
          <p:nvPr/>
        </p:nvSpPr>
        <p:spPr>
          <a:xfrm>
            <a:off x="6610131" y="1485103"/>
            <a:ext cx="5181227" cy="369332"/>
          </a:xfrm>
          <a:prstGeom prst="rect">
            <a:avLst/>
          </a:prstGeom>
        </p:spPr>
        <p:txBody>
          <a:bodyPr wrap="none">
            <a:spAutoFit/>
          </a:bodyPr>
          <a:lstStyle/>
          <a:p>
            <a:r>
              <a:rPr lang="en-US" dirty="0">
                <a:solidFill>
                  <a:srgbClr val="000000"/>
                </a:solidFill>
                <a:latin typeface="georgia" panose="02040502050405020303" pitchFamily="18" charset="0"/>
              </a:rPr>
              <a:t>Example of STL - seasonal, trend decomposition,</a:t>
            </a:r>
            <a:endParaRPr lang="ru-RU" dirty="0"/>
          </a:p>
        </p:txBody>
      </p:sp>
      <p:sp>
        <p:nvSpPr>
          <p:cNvPr id="15" name="AutoShape 2" descr="image.p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6" name="Рисунок 15"/>
          <p:cNvPicPr>
            <a:picLocks noChangeAspect="1"/>
          </p:cNvPicPr>
          <p:nvPr/>
        </p:nvPicPr>
        <p:blipFill>
          <a:blip r:embed="rId3"/>
          <a:stretch>
            <a:fillRect/>
          </a:stretch>
        </p:blipFill>
        <p:spPr>
          <a:xfrm>
            <a:off x="6857057" y="1997590"/>
            <a:ext cx="4884999" cy="4390684"/>
          </a:xfrm>
          <a:prstGeom prst="rect">
            <a:avLst/>
          </a:prstGeom>
        </p:spPr>
      </p:pic>
    </p:spTree>
    <p:extLst>
      <p:ext uri="{BB962C8B-B14F-4D97-AF65-F5344CB8AC3E}">
        <p14:creationId xmlns:p14="http://schemas.microsoft.com/office/powerpoint/2010/main" val="3849891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053477"/>
          </a:xfrm>
        </p:spPr>
        <p:txBody>
          <a:bodyPr>
            <a:normAutofit/>
          </a:bodyPr>
          <a:lstStyle/>
          <a:p>
            <a:r>
              <a:rPr lang="en-US" b="1" dirty="0"/>
              <a:t>Frequency domain representation</a:t>
            </a:r>
            <a:endParaRPr lang="ru-RU" dirty="0"/>
          </a:p>
        </p:txBody>
      </p:sp>
      <p:sp>
        <p:nvSpPr>
          <p:cNvPr id="3" name="Объект 2"/>
          <p:cNvSpPr>
            <a:spLocks noGrp="1"/>
          </p:cNvSpPr>
          <p:nvPr>
            <p:ph idx="1"/>
          </p:nvPr>
        </p:nvSpPr>
        <p:spPr>
          <a:xfrm>
            <a:off x="319177" y="1418602"/>
            <a:ext cx="11422879" cy="5112827"/>
          </a:xfrm>
        </p:spPr>
        <p:txBody>
          <a:bodyPr>
            <a:noAutofit/>
          </a:bodyPr>
          <a:lstStyle/>
          <a:p>
            <a:r>
              <a:rPr lang="en-US" sz="2000" dirty="0" smtClean="0"/>
              <a:t>The time series can be also represented as its spectrum - i.e. in the frequency domain (in opposite to the time domain).</a:t>
            </a:r>
            <a:br>
              <a:rPr lang="en-US" sz="2000" dirty="0" smtClean="0"/>
            </a:br>
            <a:r>
              <a:rPr lang="en-US" sz="2000" dirty="0" smtClean="0"/>
              <a:t>For the series with unchanged trend behavior and other parameters the time and frequency representation will be equally informative.</a:t>
            </a:r>
            <a:br>
              <a:rPr lang="en-US" sz="2000" dirty="0" smtClean="0"/>
            </a:br>
            <a:r>
              <a:rPr lang="en-US" sz="2000" dirty="0" smtClean="0"/>
              <a:t>If there are exits behavior to time relation, than combined time-frequency representation can be applied.</a:t>
            </a:r>
          </a:p>
          <a:p>
            <a:r>
              <a:rPr lang="en-US" sz="2000" dirty="0"/>
              <a:t>Both the time and the frequency domains are allow to fully represent the series.</a:t>
            </a:r>
            <a:br>
              <a:rPr lang="en-US" sz="2000" dirty="0"/>
            </a:br>
            <a:r>
              <a:rPr lang="en-US" sz="2000" dirty="0"/>
              <a:t>In some cases frequency or time-frequency representation could be more convenient.</a:t>
            </a:r>
            <a:br>
              <a:rPr lang="en-US" sz="2000" dirty="0"/>
            </a:br>
            <a:r>
              <a:rPr lang="en-US" sz="2000" dirty="0"/>
              <a:t/>
            </a:r>
            <a:br>
              <a:rPr lang="en-US" sz="2000" dirty="0"/>
            </a:br>
            <a:endParaRPr lang="en-US" sz="2000" dirty="0"/>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2" descr="image.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Rectangle 3"/>
          <p:cNvSpPr>
            <a:spLocks noChangeArrowheads="1"/>
          </p:cNvSpPr>
          <p:nvPr/>
        </p:nvSpPr>
        <p:spPr bwMode="auto">
          <a:xfrm>
            <a:off x="6003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7" name="AutoShape 2" descr="image.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1406980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053477"/>
          </a:xfrm>
        </p:spPr>
        <p:txBody>
          <a:bodyPr>
            <a:normAutofit/>
          </a:bodyPr>
          <a:lstStyle/>
          <a:p>
            <a:r>
              <a:rPr lang="en-US" b="1" dirty="0"/>
              <a:t>Frequency domain representation</a:t>
            </a:r>
            <a:endParaRPr lang="ru-RU" dirty="0"/>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319177" y="1418602"/>
                <a:ext cx="11422879" cy="5112827"/>
              </a:xfrm>
            </p:spPr>
            <p:txBody>
              <a:bodyPr>
                <a:noAutofit/>
              </a:bodyPr>
              <a:lstStyle/>
              <a:p>
                <a:r>
                  <a:rPr lang="en-US" sz="2000" dirty="0" smtClean="0"/>
                  <a:t>The examples of this approach are wavelet transform, Hilbert-Huang transform (empirical mode decomposition) and other techniques of fine-grain (precision) time series analysis.  The simplest way to obtain frequency representation is using Digital Fourier Transform:</a:t>
                </a:r>
                <a:endParaRPr lang="ru-RU" sz="2000" dirty="0"/>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𝑌</m:t>
                      </m:r>
                      <m:r>
                        <a:rPr lang="en-US" sz="2000" i="1">
                          <a:latin typeface="Cambria Math" panose="02040503050406030204" pitchFamily="18" charset="0"/>
                        </a:rPr>
                        <m:t>(</m:t>
                      </m:r>
                      <m:sSub>
                        <m:sSubPr>
                          <m:ctrlPr>
                            <a:rPr lang="ru-RU" sz="2000" i="1">
                              <a:latin typeface="Cambria Math" panose="02040503050406030204" pitchFamily="18" charset="0"/>
                            </a:rPr>
                          </m:ctrlPr>
                        </m:sSubPr>
                        <m:e>
                          <m:r>
                            <a:rPr lang="en-US" sz="2000" i="1">
                              <a:latin typeface="Cambria Math" panose="02040503050406030204" pitchFamily="18" charset="0"/>
                            </a:rPr>
                            <m:t>𝜔</m:t>
                          </m:r>
                        </m:e>
                        <m:sub>
                          <m:r>
                            <a:rPr lang="en-US" sz="2000" i="1">
                              <a:latin typeface="Cambria Math" panose="02040503050406030204" pitchFamily="18" charset="0"/>
                            </a:rPr>
                            <m:t>𝑘</m:t>
                          </m:r>
                        </m:sub>
                      </m:sSub>
                      <m:r>
                        <a:rPr lang="en-US" sz="2000" i="1">
                          <a:latin typeface="Cambria Math" panose="02040503050406030204" pitchFamily="18" charset="0"/>
                        </a:rPr>
                        <m:t>)=</m:t>
                      </m:r>
                      <m:f>
                        <m:fPr>
                          <m:ctrlPr>
                            <a:rPr lang="ru-RU"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ru-RU" sz="2000" i="1">
                                  <a:latin typeface="Cambria Math" panose="02040503050406030204" pitchFamily="18" charset="0"/>
                                </a:rPr>
                              </m:ctrlPr>
                            </m:radPr>
                            <m:deg/>
                            <m:e>
                              <m:r>
                                <a:rPr lang="en-US" sz="2000" i="1">
                                  <a:latin typeface="Cambria Math" panose="02040503050406030204" pitchFamily="18" charset="0"/>
                                </a:rPr>
                                <m:t>2</m:t>
                              </m:r>
                              <m:r>
                                <a:rPr lang="en-US" sz="2000" i="1">
                                  <a:latin typeface="Cambria Math" panose="02040503050406030204" pitchFamily="18" charset="0"/>
                                </a:rPr>
                                <m:t>𝜋</m:t>
                              </m:r>
                            </m:e>
                          </m:rad>
                        </m:den>
                      </m:f>
                      <m:nary>
                        <m:naryPr>
                          <m:chr m:val="∑"/>
                          <m:limLoc m:val="undOvr"/>
                          <m:ctrlPr>
                            <a:rPr lang="ru-RU" sz="2000" i="1">
                              <a:latin typeface="Cambria Math" panose="02040503050406030204" pitchFamily="18" charset="0"/>
                            </a:rPr>
                          </m:ctrlPr>
                        </m:naryPr>
                        <m:sub>
                          <m:r>
                            <a:rPr lang="en-US" sz="2000" i="1">
                              <a:latin typeface="Cambria Math" panose="02040503050406030204" pitchFamily="18" charset="0"/>
                            </a:rPr>
                            <m:t>𝑛</m:t>
                          </m:r>
                          <m:r>
                            <a:rPr lang="en-US" sz="2000" i="1">
                              <a:latin typeface="Cambria Math" panose="02040503050406030204" pitchFamily="18" charset="0"/>
                            </a:rPr>
                            <m:t>=0</m:t>
                          </m:r>
                        </m:sub>
                        <m:sup>
                          <m:r>
                            <a:rPr lang="en-US" sz="2000" i="1">
                              <a:latin typeface="Cambria Math" panose="02040503050406030204" pitchFamily="18" charset="0"/>
                            </a:rPr>
                            <m:t>𝑁</m:t>
                          </m:r>
                        </m:sup>
                        <m:e>
                          <m:sSub>
                            <m:sSubPr>
                              <m:ctrlPr>
                                <a:rPr lang="ru-RU"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𝑛</m:t>
                              </m:r>
                            </m:sub>
                          </m:sSub>
                          <m:r>
                            <a:rPr lang="en-US" sz="2000" i="1">
                              <a:latin typeface="Cambria Math" panose="02040503050406030204" pitchFamily="18" charset="0"/>
                            </a:rPr>
                            <m:t>⋅</m:t>
                          </m:r>
                          <m:r>
                            <m:rPr>
                              <m:nor/>
                            </m:rPr>
                            <a:rPr lang="en-US" sz="2000"/>
                            <m:t>exp</m:t>
                          </m:r>
                          <m:d>
                            <m:dPr>
                              <m:ctrlPr>
                                <a:rPr lang="en-US" sz="2000" i="1">
                                  <a:latin typeface="Cambria Math" panose="02040503050406030204" pitchFamily="18" charset="0"/>
                                </a:rPr>
                              </m:ctrlPr>
                            </m:dPr>
                            <m:e>
                              <m:r>
                                <a:rPr lang="en-US" sz="2000" i="1">
                                  <a:latin typeface="Cambria Math" panose="02040503050406030204" pitchFamily="18" charset="0"/>
                                </a:rPr>
                                <m:t>−</m:t>
                              </m:r>
                              <m:r>
                                <a:rPr lang="en-US" sz="2000" i="1">
                                  <a:latin typeface="Cambria Math" panose="02040503050406030204" pitchFamily="18" charset="0"/>
                                </a:rPr>
                                <m:t>𝑗</m:t>
                              </m:r>
                              <m:sSub>
                                <m:sSubPr>
                                  <m:ctrlPr>
                                    <a:rPr lang="ru-RU" sz="2000" i="1">
                                      <a:latin typeface="Cambria Math" panose="02040503050406030204" pitchFamily="18" charset="0"/>
                                    </a:rPr>
                                  </m:ctrlPr>
                                </m:sSubPr>
                                <m:e>
                                  <m:r>
                                    <a:rPr lang="en-US" sz="2000" i="1">
                                      <a:latin typeface="Cambria Math" panose="02040503050406030204" pitchFamily="18" charset="0"/>
                                    </a:rPr>
                                    <m:t>𝜔</m:t>
                                  </m:r>
                                </m:e>
                                <m:sub>
                                  <m:r>
                                    <a:rPr lang="en-US" sz="2000" i="1">
                                      <a:latin typeface="Cambria Math" panose="02040503050406030204" pitchFamily="18" charset="0"/>
                                    </a:rPr>
                                    <m:t>𝑘</m:t>
                                  </m:r>
                                </m:sub>
                              </m:sSub>
                              <m:r>
                                <a:rPr lang="en-US" sz="2000" i="1">
                                  <a:latin typeface="Cambria Math" panose="02040503050406030204" pitchFamily="18" charset="0"/>
                                </a:rPr>
                                <m:t>⋅</m:t>
                              </m:r>
                              <m:r>
                                <a:rPr lang="en-US" sz="2000" i="1">
                                  <a:latin typeface="Cambria Math" panose="02040503050406030204" pitchFamily="18" charset="0"/>
                                </a:rPr>
                                <m:t>𝑛</m:t>
                              </m:r>
                            </m:e>
                          </m:d>
                        </m:e>
                      </m:nary>
                      <m:r>
                        <a:rPr lang="en-US" sz="2000" i="1">
                          <a:latin typeface="Cambria Math" panose="02040503050406030204" pitchFamily="18" charset="0"/>
                        </a:rPr>
                        <m:t>,</m:t>
                      </m:r>
                    </m:oMath>
                  </m:oMathPara>
                </a14:m>
                <a:endParaRPr lang="ru-RU" sz="2000" dirty="0"/>
              </a:p>
              <a:p>
                <a:r>
                  <a:rPr lang="en-US" sz="2000" dirty="0"/>
                  <a:t>where </a:t>
                </a:r>
                <a14:m>
                  <m:oMath xmlns:m="http://schemas.openxmlformats.org/officeDocument/2006/math">
                    <m:r>
                      <a:rPr lang="en-US" sz="2000" i="1">
                        <a:latin typeface="Cambria Math" panose="02040503050406030204" pitchFamily="18" charset="0"/>
                      </a:rPr>
                      <m:t>𝑌</m:t>
                    </m:r>
                    <m:r>
                      <a:rPr lang="en-US" sz="2000" i="1">
                        <a:latin typeface="Cambria Math" panose="02040503050406030204" pitchFamily="18" charset="0"/>
                      </a:rPr>
                      <m:t>(</m:t>
                    </m:r>
                    <m:sSub>
                      <m:sSubPr>
                        <m:ctrlPr>
                          <a:rPr lang="ru-RU" sz="2000" i="1">
                            <a:latin typeface="Cambria Math" panose="02040503050406030204" pitchFamily="18" charset="0"/>
                          </a:rPr>
                        </m:ctrlPr>
                      </m:sSubPr>
                      <m:e>
                        <m:r>
                          <a:rPr lang="en-US" sz="2000" i="1">
                            <a:latin typeface="Cambria Math" panose="02040503050406030204" pitchFamily="18" charset="0"/>
                          </a:rPr>
                          <m:t>𝜔</m:t>
                        </m:r>
                      </m:e>
                      <m:sub>
                        <m:r>
                          <a:rPr lang="en-US" sz="2000" i="1">
                            <a:latin typeface="Cambria Math" panose="02040503050406030204" pitchFamily="18" charset="0"/>
                          </a:rPr>
                          <m:t>𝑘</m:t>
                        </m:r>
                      </m:sub>
                    </m:sSub>
                    <m:r>
                      <a:rPr lang="en-US" sz="2000" i="1">
                        <a:latin typeface="Cambria Math" panose="02040503050406030204" pitchFamily="18" charset="0"/>
                      </a:rPr>
                      <m:t>)</m:t>
                    </m:r>
                  </m:oMath>
                </a14:m>
                <a:r>
                  <a:rPr lang="en-US" sz="2000" dirty="0"/>
                  <a:t> is the spectrum (complex-valued) of the time series </a:t>
                </a:r>
                <a14:m>
                  <m:oMath xmlns:m="http://schemas.openxmlformats.org/officeDocument/2006/math">
                    <m:sSub>
                      <m:sSubPr>
                        <m:ctrlPr>
                          <a:rPr lang="ru-RU"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𝑛</m:t>
                        </m:r>
                      </m:sub>
                    </m:sSub>
                  </m:oMath>
                </a14:m>
                <a:r>
                  <a:rPr lang="en-US" sz="2000" dirty="0"/>
                  <a:t>; </a:t>
                </a:r>
                <a14:m>
                  <m:oMath xmlns:m="http://schemas.openxmlformats.org/officeDocument/2006/math">
                    <m:sSub>
                      <m:sSubPr>
                        <m:ctrlPr>
                          <a:rPr lang="ru-RU" sz="2000" i="1">
                            <a:latin typeface="Cambria Math" panose="02040503050406030204" pitchFamily="18" charset="0"/>
                          </a:rPr>
                        </m:ctrlPr>
                      </m:sSubPr>
                      <m:e>
                        <m:r>
                          <a:rPr lang="en-US" sz="2000" i="1">
                            <a:latin typeface="Cambria Math" panose="02040503050406030204" pitchFamily="18" charset="0"/>
                          </a:rPr>
                          <m:t>𝜔</m:t>
                        </m:r>
                      </m:e>
                      <m:sub>
                        <m:r>
                          <a:rPr lang="en-US" sz="2000" i="1">
                            <a:latin typeface="Cambria Math" panose="02040503050406030204" pitchFamily="18" charset="0"/>
                          </a:rPr>
                          <m:t>𝑘</m:t>
                        </m:r>
                      </m:sub>
                    </m:sSub>
                    <m:r>
                      <a:rPr lang="en-US" sz="2000" i="1">
                        <a:latin typeface="Cambria Math" panose="02040503050406030204" pitchFamily="18" charset="0"/>
                      </a:rPr>
                      <m:t>=2</m:t>
                    </m:r>
                    <m:r>
                      <a:rPr lang="en-US" sz="2000" i="1">
                        <a:latin typeface="Cambria Math" panose="02040503050406030204" pitchFamily="18" charset="0"/>
                      </a:rPr>
                      <m:t>𝜋</m:t>
                    </m:r>
                    <m:r>
                      <a:rPr lang="en-US" sz="2000" i="1">
                        <a:latin typeface="Cambria Math" panose="02040503050406030204" pitchFamily="18" charset="0"/>
                      </a:rPr>
                      <m:t>⋅</m:t>
                    </m:r>
                    <m: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𝑁</m:t>
                    </m:r>
                  </m:oMath>
                </a14:m>
                <a:r>
                  <a:rPr lang="en-US" sz="2000" dirty="0"/>
                  <a:t> are the set of frequencies, </a:t>
                </a:r>
                <a14:m>
                  <m:oMath xmlns:m="http://schemas.openxmlformats.org/officeDocument/2006/math">
                    <m:r>
                      <a:rPr lang="en-US" sz="2000" i="1">
                        <a:latin typeface="Cambria Math" panose="02040503050406030204" pitchFamily="18" charset="0"/>
                      </a:rPr>
                      <m:t>𝑘</m:t>
                    </m:r>
                    <m:r>
                      <a:rPr lang="en-US" sz="2000" i="1">
                        <a:latin typeface="Cambria Math" panose="02040503050406030204" pitchFamily="18" charset="0"/>
                      </a:rPr>
                      <m:t>=0,..,</m:t>
                    </m:r>
                    <m:r>
                      <a:rPr lang="en-US" sz="2000" i="1">
                        <a:latin typeface="Cambria Math" panose="02040503050406030204" pitchFamily="18" charset="0"/>
                      </a:rPr>
                      <m:t>𝑁</m:t>
                    </m:r>
                    <m:r>
                      <a:rPr lang="en-US" sz="2000" i="1">
                        <a:latin typeface="Cambria Math" panose="02040503050406030204" pitchFamily="18" charset="0"/>
                      </a:rPr>
                      <m:t>−1</m:t>
                    </m:r>
                  </m:oMath>
                </a14:m>
                <a:r>
                  <a:rPr lang="en-US" sz="2000" dirty="0"/>
                  <a:t>; </a:t>
                </a:r>
                <a14:m>
                  <m:oMath xmlns:m="http://schemas.openxmlformats.org/officeDocument/2006/math">
                    <m:r>
                      <a:rPr lang="en-US" sz="2000" i="1">
                        <a:latin typeface="Cambria Math" panose="02040503050406030204" pitchFamily="18" charset="0"/>
                      </a:rPr>
                      <m:t>𝑗</m:t>
                    </m:r>
                    <m:r>
                      <a:rPr lang="en-US" sz="2000" i="1">
                        <a:latin typeface="Cambria Math" panose="02040503050406030204" pitchFamily="18" charset="0"/>
                      </a:rPr>
                      <m:t>=</m:t>
                    </m:r>
                    <m:rad>
                      <m:radPr>
                        <m:degHide m:val="on"/>
                        <m:ctrlPr>
                          <a:rPr lang="ru-RU" sz="2000" i="1">
                            <a:latin typeface="Cambria Math" panose="02040503050406030204" pitchFamily="18" charset="0"/>
                          </a:rPr>
                        </m:ctrlPr>
                      </m:radPr>
                      <m:deg/>
                      <m:e>
                        <m:r>
                          <a:rPr lang="en-US" sz="2000" i="1">
                            <a:latin typeface="Cambria Math" panose="02040503050406030204" pitchFamily="18" charset="0"/>
                          </a:rPr>
                          <m:t>−1</m:t>
                        </m:r>
                      </m:e>
                    </m:rad>
                  </m:oMath>
                </a14:m>
                <a:r>
                  <a:rPr lang="en-US" sz="2000" dirty="0"/>
                  <a:t>. In practice we instead of Digital Fourier Transform the Fast Fourier Transform (FFT) is applied. This approach is much more faster (has the order of computational complexity </a:t>
                </a:r>
                <a14:m>
                  <m:oMath xmlns:m="http://schemas.openxmlformats.org/officeDocument/2006/math">
                    <m:r>
                      <a:rPr lang="en-US" sz="2000" i="1">
                        <a:latin typeface="Cambria Math" panose="02040503050406030204" pitchFamily="18" charset="0"/>
                      </a:rPr>
                      <m:t>𝑁𝑙𝑜</m:t>
                    </m:r>
                    <m:sSub>
                      <m:sSubPr>
                        <m:ctrlPr>
                          <a:rPr lang="ru-RU" sz="2000" i="1">
                            <a:latin typeface="Cambria Math" panose="02040503050406030204" pitchFamily="18" charset="0"/>
                          </a:rPr>
                        </m:ctrlPr>
                      </m:sSubPr>
                      <m:e>
                        <m:r>
                          <a:rPr lang="en-US" sz="2000" i="1">
                            <a:latin typeface="Cambria Math" panose="02040503050406030204" pitchFamily="18" charset="0"/>
                          </a:rPr>
                          <m:t>𝑔</m:t>
                        </m:r>
                      </m:e>
                      <m:sub>
                        <m:r>
                          <a:rPr lang="en-US" sz="2000" i="1">
                            <a:latin typeface="Cambria Math" panose="02040503050406030204" pitchFamily="18" charset="0"/>
                          </a:rPr>
                          <m:t>2</m:t>
                        </m:r>
                      </m:sub>
                    </m:sSub>
                    <m:r>
                      <a:rPr lang="en-US" sz="2000" i="1">
                        <a:latin typeface="Cambria Math" panose="02040503050406030204" pitchFamily="18" charset="0"/>
                      </a:rPr>
                      <m:t>𝑁</m:t>
                    </m:r>
                  </m:oMath>
                </a14:m>
                <a:r>
                  <a:rPr lang="en-US" sz="2000" dirty="0"/>
                  <a:t> (while Digital Fourier Transform has the order </a:t>
                </a:r>
                <a14:m>
                  <m:oMath xmlns:m="http://schemas.openxmlformats.org/officeDocument/2006/math">
                    <m:sSup>
                      <m:sSupPr>
                        <m:ctrlPr>
                          <a:rPr lang="ru-RU" sz="2000" i="1">
                            <a:latin typeface="Cambria Math" panose="02040503050406030204" pitchFamily="18" charset="0"/>
                          </a:rPr>
                        </m:ctrlPr>
                      </m:sSupPr>
                      <m:e>
                        <m:r>
                          <a:rPr lang="en-US" sz="2000" i="1">
                            <a:latin typeface="Cambria Math" panose="02040503050406030204" pitchFamily="18" charset="0"/>
                          </a:rPr>
                          <m:t>𝑁</m:t>
                        </m:r>
                      </m:e>
                      <m:sup>
                        <m:r>
                          <a:rPr lang="en-US" sz="2000" i="1">
                            <a:latin typeface="Cambria Math" panose="02040503050406030204" pitchFamily="18" charset="0"/>
                          </a:rPr>
                          <m:t>2</m:t>
                        </m:r>
                      </m:sup>
                    </m:sSup>
                  </m:oMath>
                </a14:m>
                <a:r>
                  <a:rPr lang="en-US" sz="2000" dirty="0"/>
                  <a:t>).</a:t>
                </a:r>
                <a:endParaRPr lang="ru-RU" sz="2000" dirty="0"/>
              </a:p>
              <a:p>
                <a:r>
                  <a:rPr lang="en-US" sz="2000" dirty="0"/>
                  <a:t>As it can be seen the spectrum representation has its module and phase part (as each complex-valued series),</a:t>
                </a:r>
                <a:endParaRPr lang="ru-RU" sz="2000" dirty="0"/>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𝑌</m:t>
                      </m:r>
                      <m:r>
                        <a:rPr lang="en-US" sz="2000" i="1">
                          <a:latin typeface="Cambria Math" panose="02040503050406030204" pitchFamily="18" charset="0"/>
                        </a:rPr>
                        <m:t>(</m:t>
                      </m:r>
                      <m:sSub>
                        <m:sSubPr>
                          <m:ctrlPr>
                            <a:rPr lang="ru-RU" sz="2000" i="1">
                              <a:latin typeface="Cambria Math" panose="02040503050406030204" pitchFamily="18" charset="0"/>
                            </a:rPr>
                          </m:ctrlPr>
                        </m:sSubPr>
                        <m:e>
                          <m:r>
                            <a:rPr lang="en-US" sz="2000" i="1">
                              <a:latin typeface="Cambria Math" panose="02040503050406030204" pitchFamily="18" charset="0"/>
                            </a:rPr>
                            <m:t>𝜔</m:t>
                          </m:r>
                        </m:e>
                        <m:sub>
                          <m:r>
                            <a:rPr lang="en-US" sz="2000" i="1">
                              <a:latin typeface="Cambria Math" panose="02040503050406030204" pitchFamily="18" charset="0"/>
                            </a:rPr>
                            <m:t>𝑘</m:t>
                          </m:r>
                        </m:sub>
                      </m:sSub>
                      <m:r>
                        <a:rPr lang="en-US" sz="2000" i="1">
                          <a:latin typeface="Cambria Math" panose="02040503050406030204" pitchFamily="18" charset="0"/>
                        </a:rPr>
                        <m:t>)=|</m:t>
                      </m:r>
                      <m:r>
                        <a:rPr lang="en-US" sz="2000" i="1">
                          <a:latin typeface="Cambria Math" panose="02040503050406030204" pitchFamily="18" charset="0"/>
                        </a:rPr>
                        <m:t>𝑌</m:t>
                      </m:r>
                      <m:r>
                        <a:rPr lang="en-US" sz="2000" i="1">
                          <a:latin typeface="Cambria Math" panose="02040503050406030204" pitchFamily="18" charset="0"/>
                        </a:rPr>
                        <m:t>(</m:t>
                      </m:r>
                      <m:sSub>
                        <m:sSubPr>
                          <m:ctrlPr>
                            <a:rPr lang="ru-RU" sz="2000" i="1">
                              <a:latin typeface="Cambria Math" panose="02040503050406030204" pitchFamily="18" charset="0"/>
                            </a:rPr>
                          </m:ctrlPr>
                        </m:sSubPr>
                        <m:e>
                          <m:r>
                            <a:rPr lang="en-US" sz="2000" i="1">
                              <a:latin typeface="Cambria Math" panose="02040503050406030204" pitchFamily="18" charset="0"/>
                            </a:rPr>
                            <m:t>𝜔</m:t>
                          </m:r>
                        </m:e>
                        <m:sub>
                          <m:r>
                            <a:rPr lang="en-US" sz="2000" i="1">
                              <a:latin typeface="Cambria Math" panose="02040503050406030204" pitchFamily="18" charset="0"/>
                            </a:rPr>
                            <m:t>𝑘</m:t>
                          </m:r>
                        </m:sub>
                      </m:sSub>
                      <m:r>
                        <a:rPr lang="en-US" sz="2000" i="1">
                          <a:latin typeface="Cambria Math" panose="02040503050406030204" pitchFamily="18" charset="0"/>
                        </a:rPr>
                        <m:t>)|</m:t>
                      </m:r>
                      <m:r>
                        <m:rPr>
                          <m:nor/>
                        </m:rPr>
                        <a:rPr lang="en-US" sz="2000"/>
                        <m:t>exp</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r>
                        <m:rPr>
                          <m:nor/>
                        </m:rPr>
                        <a:rPr lang="en-US" sz="2000"/>
                        <m:t>arg</m:t>
                      </m:r>
                      <m:r>
                        <a:rPr lang="en-US" sz="2000" i="1">
                          <a:latin typeface="Cambria Math" panose="02040503050406030204" pitchFamily="18" charset="0"/>
                        </a:rPr>
                        <m:t>(</m:t>
                      </m:r>
                      <m:r>
                        <a:rPr lang="en-US" sz="2000" i="1">
                          <a:latin typeface="Cambria Math" panose="02040503050406030204" pitchFamily="18" charset="0"/>
                        </a:rPr>
                        <m:t>𝑌</m:t>
                      </m:r>
                      <m:r>
                        <a:rPr lang="en-US" sz="2000" i="1">
                          <a:latin typeface="Cambria Math" panose="02040503050406030204" pitchFamily="18" charset="0"/>
                        </a:rPr>
                        <m:t>(</m:t>
                      </m:r>
                      <m:sSub>
                        <m:sSubPr>
                          <m:ctrlPr>
                            <a:rPr lang="ru-RU" sz="2000" i="1">
                              <a:latin typeface="Cambria Math" panose="02040503050406030204" pitchFamily="18" charset="0"/>
                            </a:rPr>
                          </m:ctrlPr>
                        </m:sSubPr>
                        <m:e>
                          <m:r>
                            <a:rPr lang="en-US" sz="2000" i="1">
                              <a:latin typeface="Cambria Math" panose="02040503050406030204" pitchFamily="18" charset="0"/>
                            </a:rPr>
                            <m:t>𝜔</m:t>
                          </m:r>
                        </m:e>
                        <m:sub>
                          <m:r>
                            <a:rPr lang="en-US" sz="2000" i="1">
                              <a:latin typeface="Cambria Math" panose="02040503050406030204" pitchFamily="18" charset="0"/>
                            </a:rPr>
                            <m:t>𝑘</m:t>
                          </m:r>
                        </m:sub>
                      </m:sSub>
                      <m:r>
                        <a:rPr lang="en-US" sz="2000" i="1">
                          <a:latin typeface="Cambria Math" panose="02040503050406030204" pitchFamily="18" charset="0"/>
                        </a:rPr>
                        <m:t>))),</m:t>
                      </m:r>
                    </m:oMath>
                  </m:oMathPara>
                </a14:m>
                <a:endParaRPr lang="ru-RU" sz="2000" dirty="0"/>
              </a:p>
              <a:p>
                <a:r>
                  <a:rPr lang="en-US" sz="2000" dirty="0"/>
                  <a:t>where </a:t>
                </a:r>
                <a14:m>
                  <m:oMath xmlns:m="http://schemas.openxmlformats.org/officeDocument/2006/math">
                    <m:r>
                      <m:rPr>
                        <m:nor/>
                      </m:rPr>
                      <a:rPr lang="en-US" sz="2000"/>
                      <m:t>arg</m:t>
                    </m:r>
                    <m:r>
                      <a:rPr lang="en-US" sz="2000" i="1">
                        <a:latin typeface="Cambria Math" panose="02040503050406030204" pitchFamily="18" charset="0"/>
                      </a:rPr>
                      <m:t>(</m:t>
                    </m:r>
                    <m:r>
                      <a:rPr lang="en-US" sz="2000" i="1">
                        <a:latin typeface="Cambria Math" panose="02040503050406030204" pitchFamily="18" charset="0"/>
                      </a:rPr>
                      <m:t>𝑌</m:t>
                    </m:r>
                    <m:r>
                      <a:rPr lang="en-US" sz="2000" i="1">
                        <a:latin typeface="Cambria Math" panose="02040503050406030204" pitchFamily="18" charset="0"/>
                      </a:rPr>
                      <m:t>(</m:t>
                    </m:r>
                    <m:sSub>
                      <m:sSubPr>
                        <m:ctrlPr>
                          <a:rPr lang="ru-RU" sz="2000" i="1">
                            <a:latin typeface="Cambria Math" panose="02040503050406030204" pitchFamily="18" charset="0"/>
                          </a:rPr>
                        </m:ctrlPr>
                      </m:sSubPr>
                      <m:e>
                        <m:r>
                          <a:rPr lang="en-US" sz="2000" i="1">
                            <a:latin typeface="Cambria Math" panose="02040503050406030204" pitchFamily="18" charset="0"/>
                          </a:rPr>
                          <m:t>𝜔</m:t>
                        </m:r>
                      </m:e>
                      <m:sub>
                        <m:r>
                          <a:rPr lang="en-US" sz="2000" i="1">
                            <a:latin typeface="Cambria Math" panose="02040503050406030204" pitchFamily="18" charset="0"/>
                          </a:rPr>
                          <m:t>𝑘</m:t>
                        </m:r>
                      </m:sub>
                    </m:sSub>
                    <m:r>
                      <a:rPr lang="en-US" sz="2000" i="1">
                        <a:latin typeface="Cambria Math" panose="02040503050406030204" pitchFamily="18" charset="0"/>
                      </a:rPr>
                      <m:t>)=</m:t>
                    </m:r>
                    <m:r>
                      <m:rPr>
                        <m:nor/>
                      </m:rPr>
                      <a:rPr lang="en-US" sz="2000"/>
                      <m:t>arctan</m:t>
                    </m:r>
                    <m:r>
                      <a:rPr lang="en-US" sz="2000" i="1">
                        <a:latin typeface="Cambria Math" panose="02040503050406030204" pitchFamily="18" charset="0"/>
                      </a:rPr>
                      <m:t>(</m:t>
                    </m:r>
                    <m:r>
                      <a:rPr lang="en-US" sz="2000" i="1">
                        <a:latin typeface="Cambria Math" panose="02040503050406030204" pitchFamily="18" charset="0"/>
                      </a:rPr>
                      <m:t>𝑖𝑚𝑎𝑔𝑒</m:t>
                    </m:r>
                    <m:r>
                      <a:rPr lang="en-US" sz="2000" i="1">
                        <a:latin typeface="Cambria Math" panose="02040503050406030204" pitchFamily="18" charset="0"/>
                      </a:rPr>
                      <m:t>(</m:t>
                    </m:r>
                    <m:r>
                      <a:rPr lang="en-US" sz="2000" i="1">
                        <a:latin typeface="Cambria Math" panose="02040503050406030204" pitchFamily="18" charset="0"/>
                      </a:rPr>
                      <m:t>𝑌</m:t>
                    </m:r>
                    <m:r>
                      <a:rPr lang="en-US" sz="2000" i="1">
                        <a:latin typeface="Cambria Math" panose="02040503050406030204" pitchFamily="18" charset="0"/>
                      </a:rPr>
                      <m:t>(</m:t>
                    </m:r>
                    <m:sSub>
                      <m:sSubPr>
                        <m:ctrlPr>
                          <a:rPr lang="ru-RU" sz="2000" i="1">
                            <a:latin typeface="Cambria Math" panose="02040503050406030204" pitchFamily="18" charset="0"/>
                          </a:rPr>
                        </m:ctrlPr>
                      </m:sSubPr>
                      <m:e>
                        <m:r>
                          <a:rPr lang="en-US" sz="2000" i="1">
                            <a:latin typeface="Cambria Math" panose="02040503050406030204" pitchFamily="18" charset="0"/>
                          </a:rPr>
                          <m:t>𝜔</m:t>
                        </m:r>
                      </m:e>
                      <m:sub>
                        <m:r>
                          <a:rPr lang="en-US" sz="2000" i="1">
                            <a:latin typeface="Cambria Math" panose="02040503050406030204" pitchFamily="18" charset="0"/>
                          </a:rPr>
                          <m:t>𝑘</m:t>
                        </m:r>
                      </m:sub>
                    </m:sSub>
                    <m:r>
                      <a:rPr lang="en-US" sz="2000" i="1">
                        <a:latin typeface="Cambria Math" panose="02040503050406030204" pitchFamily="18" charset="0"/>
                      </a:rPr>
                      <m:t>))/</m:t>
                    </m:r>
                    <m:r>
                      <a:rPr lang="en-US" sz="2000" i="1">
                        <a:latin typeface="Cambria Math" panose="02040503050406030204" pitchFamily="18" charset="0"/>
                      </a:rPr>
                      <m:t>𝑟𝑒𝑎𝑙</m:t>
                    </m:r>
                    <m:r>
                      <a:rPr lang="en-US" sz="2000" i="1">
                        <a:latin typeface="Cambria Math" panose="02040503050406030204" pitchFamily="18" charset="0"/>
                      </a:rPr>
                      <m:t>(</m:t>
                    </m:r>
                    <m:r>
                      <a:rPr lang="en-US" sz="2000" i="1">
                        <a:latin typeface="Cambria Math" panose="02040503050406030204" pitchFamily="18" charset="0"/>
                      </a:rPr>
                      <m:t>𝑌</m:t>
                    </m:r>
                    <m:r>
                      <a:rPr lang="en-US" sz="2000" i="1">
                        <a:latin typeface="Cambria Math" panose="02040503050406030204" pitchFamily="18" charset="0"/>
                      </a:rPr>
                      <m:t>(</m:t>
                    </m:r>
                    <m:sSub>
                      <m:sSubPr>
                        <m:ctrlPr>
                          <a:rPr lang="ru-RU" sz="2000" i="1">
                            <a:latin typeface="Cambria Math" panose="02040503050406030204" pitchFamily="18" charset="0"/>
                          </a:rPr>
                        </m:ctrlPr>
                      </m:sSubPr>
                      <m:e>
                        <m:r>
                          <a:rPr lang="en-US" sz="2000" i="1">
                            <a:latin typeface="Cambria Math" panose="02040503050406030204" pitchFamily="18" charset="0"/>
                          </a:rPr>
                          <m:t>𝜔</m:t>
                        </m:r>
                      </m:e>
                      <m:sub>
                        <m:r>
                          <a:rPr lang="en-US" sz="2000" i="1">
                            <a:latin typeface="Cambria Math" panose="02040503050406030204" pitchFamily="18" charset="0"/>
                          </a:rPr>
                          <m:t>𝑘</m:t>
                        </m:r>
                      </m:sub>
                    </m:sSub>
                    <m:r>
                      <a:rPr lang="en-US" sz="2000" i="1">
                        <a:latin typeface="Cambria Math" panose="02040503050406030204" pitchFamily="18" charset="0"/>
                      </a:rPr>
                      <m:t>)))</m:t>
                    </m:r>
                  </m:oMath>
                </a14:m>
                <a:r>
                  <a:rPr lang="ru-RU" sz="2000" dirty="0" smtClean="0"/>
                  <a:t> </a:t>
                </a:r>
                <a:r>
                  <a:rPr lang="en-US" sz="2000" dirty="0"/>
                  <a:t>But in the following we will usually mean only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𝑌</m:t>
                    </m:r>
                    <m:r>
                      <a:rPr lang="en-US" sz="2000" i="1">
                        <a:latin typeface="Cambria Math" panose="02040503050406030204" pitchFamily="18" charset="0"/>
                      </a:rPr>
                      <m:t>(</m:t>
                    </m:r>
                    <m:sSub>
                      <m:sSubPr>
                        <m:ctrlPr>
                          <a:rPr lang="ru-RU" sz="2000" i="1">
                            <a:latin typeface="Cambria Math" panose="02040503050406030204" pitchFamily="18" charset="0"/>
                          </a:rPr>
                        </m:ctrlPr>
                      </m:sSubPr>
                      <m:e>
                        <m:r>
                          <a:rPr lang="en-US" sz="2000" i="1">
                            <a:latin typeface="Cambria Math" panose="02040503050406030204" pitchFamily="18" charset="0"/>
                          </a:rPr>
                          <m:t>𝜔</m:t>
                        </m:r>
                      </m:e>
                      <m:sub>
                        <m:r>
                          <a:rPr lang="en-US" sz="2000" i="1">
                            <a:latin typeface="Cambria Math" panose="02040503050406030204" pitchFamily="18" charset="0"/>
                          </a:rPr>
                          <m:t>𝑘</m:t>
                        </m:r>
                      </m:sub>
                    </m:sSub>
                    <m:r>
                      <a:rPr lang="en-US" sz="2000" i="1">
                        <a:latin typeface="Cambria Math" panose="02040503050406030204" pitchFamily="18" charset="0"/>
                      </a:rPr>
                      <m:t>)|</m:t>
                    </m:r>
                  </m:oMath>
                </a14:m>
                <a:r>
                  <a:rPr lang="en-US" sz="2000" dirty="0"/>
                  <a:t>.</a:t>
                </a: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319177" y="1418602"/>
                <a:ext cx="11422879" cy="5112827"/>
              </a:xfrm>
              <a:blipFill>
                <a:blip r:embed="rId2"/>
                <a:stretch>
                  <a:fillRect l="-480" t="-1313" r="-587"/>
                </a:stretch>
              </a:blipFill>
            </p:spPr>
            <p:txBody>
              <a:bodyPr/>
              <a:lstStyle/>
              <a:p>
                <a:r>
                  <a:rPr lang="ru-RU">
                    <a:noFill/>
                  </a:rPr>
                  <a:t> </a:t>
                </a:r>
              </a:p>
            </p:txBody>
          </p:sp>
        </mc:Fallback>
      </mc:AlternateContent>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2" descr="image.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Rectangle 3"/>
          <p:cNvSpPr>
            <a:spLocks noChangeArrowheads="1"/>
          </p:cNvSpPr>
          <p:nvPr/>
        </p:nvSpPr>
        <p:spPr bwMode="auto">
          <a:xfrm>
            <a:off x="6003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7" name="AutoShape 2" descr="image.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966590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DBA10D1-E2DF-4CAB-A0B5-AD303DF5644B}"/>
              </a:ext>
            </a:extLst>
          </p:cNvPr>
          <p:cNvSpPr>
            <a:spLocks noGrp="1"/>
          </p:cNvSpPr>
          <p:nvPr>
            <p:ph type="title"/>
          </p:nvPr>
        </p:nvSpPr>
        <p:spPr>
          <a:xfrm>
            <a:off x="838200" y="365125"/>
            <a:ext cx="10515600" cy="827181"/>
          </a:xfrm>
        </p:spPr>
        <p:txBody>
          <a:bodyPr>
            <a:normAutofit/>
          </a:bodyPr>
          <a:lstStyle/>
          <a:p>
            <a:r>
              <a:rPr lang="en-US" b="1" dirty="0"/>
              <a:t>Feature Engineering In Time Series Analysis</a:t>
            </a:r>
          </a:p>
        </p:txBody>
      </p:sp>
      <p:sp>
        <p:nvSpPr>
          <p:cNvPr id="3" name="Объект 2">
            <a:extLst>
              <a:ext uri="{FF2B5EF4-FFF2-40B4-BE49-F238E27FC236}">
                <a16:creationId xmlns:a16="http://schemas.microsoft.com/office/drawing/2014/main" id="{19D767B6-15E9-44FE-83F3-68423D4C12D7}"/>
              </a:ext>
            </a:extLst>
          </p:cNvPr>
          <p:cNvSpPr>
            <a:spLocks noGrp="1"/>
          </p:cNvSpPr>
          <p:nvPr>
            <p:ph idx="1"/>
          </p:nvPr>
        </p:nvSpPr>
        <p:spPr>
          <a:xfrm>
            <a:off x="555812" y="1029936"/>
            <a:ext cx="10797988" cy="5665694"/>
          </a:xfrm>
        </p:spPr>
        <p:txBody>
          <a:bodyPr>
            <a:normAutofit lnSpcReduction="10000"/>
          </a:bodyPr>
          <a:lstStyle/>
          <a:p>
            <a:r>
              <a:rPr lang="en-US" sz="2000" b="1" u="sng" dirty="0"/>
              <a:t>Feature Engineering</a:t>
            </a:r>
            <a:r>
              <a:rPr lang="en-US" sz="2000" u="sng" dirty="0"/>
              <a:t> can be defined as the process of selection and pre-processing meaning-full features and eliminating features from the time series that are irrelevant to the task</a:t>
            </a:r>
            <a:r>
              <a:rPr lang="en-US" sz="2000" u="sng" dirty="0" smtClean="0"/>
              <a:t>.</a:t>
            </a:r>
            <a:r>
              <a:rPr lang="ru-RU" sz="2000" u="sng" dirty="0" smtClean="0"/>
              <a:t> </a:t>
            </a:r>
          </a:p>
          <a:p>
            <a:r>
              <a:rPr lang="en-US" sz="2000" i="1" dirty="0" smtClean="0"/>
              <a:t>More </a:t>
            </a:r>
            <a:r>
              <a:rPr lang="en-US" sz="2000" i="1" dirty="0"/>
              <a:t>generally feature engineering includes the following tasks.</a:t>
            </a:r>
            <a:endParaRPr lang="en-US" sz="2000" dirty="0"/>
          </a:p>
          <a:p>
            <a:pPr lvl="1"/>
            <a:r>
              <a:rPr lang="en-US" sz="2000" b="1" dirty="0"/>
              <a:t>Exploratory Data Analysis, EDA</a:t>
            </a:r>
            <a:r>
              <a:rPr lang="en-US" sz="2000" dirty="0"/>
              <a:t> (data visualization, preliminary manual analysis (unsupervised), </a:t>
            </a:r>
            <a:r>
              <a:rPr lang="en-US" sz="2000" dirty="0" err="1"/>
              <a:t>e.t.c</a:t>
            </a:r>
            <a:r>
              <a:rPr lang="en-US" sz="2000" dirty="0"/>
              <a:t>. </a:t>
            </a:r>
            <a:endParaRPr lang="ru-RU" sz="2000" dirty="0" smtClean="0"/>
          </a:p>
          <a:p>
            <a:pPr lvl="1"/>
            <a:r>
              <a:rPr lang="en-US" sz="2000" b="1" dirty="0" smtClean="0"/>
              <a:t>Feature </a:t>
            </a:r>
            <a:r>
              <a:rPr lang="en-US" sz="2000" b="1" dirty="0"/>
              <a:t>Representation</a:t>
            </a:r>
            <a:r>
              <a:rPr lang="en-US" sz="2000" dirty="0"/>
              <a:t> (and Time Series Representation),(trend-seasonal decomposition, bag of words, spectrum domain, wavelet decomposition, </a:t>
            </a:r>
            <a:r>
              <a:rPr lang="en-US" sz="2000" dirty="0" err="1"/>
              <a:t>acf</a:t>
            </a:r>
            <a:r>
              <a:rPr lang="en-US" sz="2000" dirty="0"/>
              <a:t>, </a:t>
            </a:r>
            <a:r>
              <a:rPr lang="en-US" sz="2000" dirty="0" err="1"/>
              <a:t>e.t.c</a:t>
            </a:r>
            <a:r>
              <a:rPr lang="en-US" sz="2000" dirty="0"/>
              <a:t>.).</a:t>
            </a:r>
          </a:p>
          <a:p>
            <a:pPr lvl="1"/>
            <a:r>
              <a:rPr lang="en-US" sz="2000" b="1" dirty="0"/>
              <a:t>Feature Extraction</a:t>
            </a:r>
            <a:r>
              <a:rPr lang="en-US" sz="2000" dirty="0"/>
              <a:t> (trend-seasonal-</a:t>
            </a:r>
            <a:r>
              <a:rPr lang="en-US" sz="2000" dirty="0" err="1"/>
              <a:t>irregualr</a:t>
            </a:r>
            <a:r>
              <a:rPr lang="en-US" sz="2000" dirty="0"/>
              <a:t> </a:t>
            </a:r>
            <a:r>
              <a:rPr lang="en-US" sz="2000" dirty="0" smtClean="0"/>
              <a:t>(residual) part </a:t>
            </a:r>
            <a:r>
              <a:rPr lang="en-US" sz="2000" dirty="0"/>
              <a:t>decomposition, PCA, SSA, Intrinsic mode decomposition, Auto-encoder based extraction, representation learning, ARIMA approximation).</a:t>
            </a:r>
          </a:p>
          <a:p>
            <a:pPr lvl="1"/>
            <a:r>
              <a:rPr lang="en-US" sz="2000" b="1" dirty="0"/>
              <a:t>Feature Transformation</a:t>
            </a:r>
            <a:r>
              <a:rPr lang="en-US" sz="2000" dirty="0"/>
              <a:t> (and Time Series Transformation), (Box-Cox transform, differencing, trend linearization or elimination, seasonality elimination, data normalization).</a:t>
            </a:r>
          </a:p>
          <a:p>
            <a:pPr lvl="1"/>
            <a:r>
              <a:rPr lang="en-US" sz="2000" b="1" dirty="0"/>
              <a:t>Feature Selection</a:t>
            </a:r>
            <a:r>
              <a:rPr lang="en-US" sz="2000" dirty="0"/>
              <a:t> (filtering methods, </a:t>
            </a:r>
            <a:r>
              <a:rPr lang="en-US" sz="2000" dirty="0" err="1"/>
              <a:t>wrappped</a:t>
            </a:r>
            <a:r>
              <a:rPr lang="en-US" sz="2000" dirty="0"/>
              <a:t> methods).</a:t>
            </a:r>
          </a:p>
          <a:p>
            <a:pPr lvl="1"/>
            <a:r>
              <a:rPr lang="en-US" sz="2000" b="1" dirty="0"/>
              <a:t>Data Anomaly Detection</a:t>
            </a:r>
            <a:r>
              <a:rPr lang="en-US" sz="2000" dirty="0"/>
              <a:t>(novelty detection, outliers missing values).</a:t>
            </a:r>
          </a:p>
          <a:p>
            <a:pPr lvl="1"/>
            <a:r>
              <a:rPr lang="en-US" sz="2000" b="1" dirty="0"/>
              <a:t>Data </a:t>
            </a:r>
            <a:r>
              <a:rPr lang="en-US" sz="2000" b="1" dirty="0" err="1"/>
              <a:t>Denosing</a:t>
            </a:r>
            <a:r>
              <a:rPr lang="en-US" sz="2000" dirty="0"/>
              <a:t> (same as feature extraction but only for such process as white noise and </a:t>
            </a:r>
            <a:r>
              <a:rPr lang="en-US" sz="2000" dirty="0" err="1"/>
              <a:t>e.t.c</a:t>
            </a:r>
            <a:r>
              <a:rPr lang="en-US" sz="2000" dirty="0"/>
              <a:t>.).</a:t>
            </a:r>
          </a:p>
          <a:p>
            <a:r>
              <a:rPr lang="en-US" sz="2000" dirty="0"/>
              <a:t>Feature engineering facilitates data understanding, reduces the computational time and storage requirements, so that model learning becomes an easier process. As usual, it can allow increasing accuracy of </a:t>
            </a:r>
            <a:r>
              <a:rPr lang="en-US" sz="2000" dirty="0" smtClean="0"/>
              <a:t>fa</a:t>
            </a:r>
            <a:r>
              <a:rPr lang="en-US" sz="2000" dirty="0"/>
              <a:t>r</a:t>
            </a:r>
            <a:r>
              <a:rPr lang="en-US" sz="2000" dirty="0" smtClean="0"/>
              <a:t>ther </a:t>
            </a:r>
            <a:r>
              <a:rPr lang="en-US" sz="2000" dirty="0"/>
              <a:t>processing.</a:t>
            </a:r>
          </a:p>
        </p:txBody>
      </p:sp>
    </p:spTree>
    <p:extLst>
      <p:ext uri="{BB962C8B-B14F-4D97-AF65-F5344CB8AC3E}">
        <p14:creationId xmlns:p14="http://schemas.microsoft.com/office/powerpoint/2010/main" val="424563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053477"/>
          </a:xfrm>
        </p:spPr>
        <p:txBody>
          <a:bodyPr>
            <a:normAutofit/>
          </a:bodyPr>
          <a:lstStyle/>
          <a:p>
            <a:r>
              <a:rPr lang="en-US" b="1" dirty="0"/>
              <a:t>Frequency domain representation</a:t>
            </a:r>
            <a:endParaRPr lang="ru-RU" dirty="0"/>
          </a:p>
        </p:txBody>
      </p:sp>
      <p:sp>
        <p:nvSpPr>
          <p:cNvPr id="3" name="Объект 2"/>
          <p:cNvSpPr>
            <a:spLocks noGrp="1"/>
          </p:cNvSpPr>
          <p:nvPr>
            <p:ph idx="1"/>
          </p:nvPr>
        </p:nvSpPr>
        <p:spPr>
          <a:xfrm>
            <a:off x="319177" y="1418602"/>
            <a:ext cx="11422879" cy="5112827"/>
          </a:xfrm>
        </p:spPr>
        <p:txBody>
          <a:bodyPr>
            <a:noAutofit/>
          </a:bodyPr>
          <a:lstStyle/>
          <a:p>
            <a:endParaRPr lang="en-US" sz="2000" dirty="0"/>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2" descr="image.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Rectangle 3"/>
          <p:cNvSpPr>
            <a:spLocks noChangeArrowheads="1"/>
          </p:cNvSpPr>
          <p:nvPr/>
        </p:nvSpPr>
        <p:spPr bwMode="auto">
          <a:xfrm>
            <a:off x="6003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7" name="AutoShape 2" descr="image.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1" name="AutoShape 2" descr="image.p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2" name="Рисунок 11"/>
          <p:cNvPicPr>
            <a:picLocks noChangeAspect="1"/>
          </p:cNvPicPr>
          <p:nvPr/>
        </p:nvPicPr>
        <p:blipFill rotWithShape="1">
          <a:blip r:embed="rId2"/>
          <a:srcRect r="49745"/>
          <a:stretch/>
        </p:blipFill>
        <p:spPr>
          <a:xfrm>
            <a:off x="307975" y="1470990"/>
            <a:ext cx="4997450" cy="2458403"/>
          </a:xfrm>
          <a:prstGeom prst="rect">
            <a:avLst/>
          </a:prstGeom>
        </p:spPr>
      </p:pic>
      <p:sp>
        <p:nvSpPr>
          <p:cNvPr id="13" name="AutoShape 4" descr="image.pn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4" name="Рисунок 13"/>
          <p:cNvPicPr>
            <a:picLocks noChangeAspect="1"/>
          </p:cNvPicPr>
          <p:nvPr/>
        </p:nvPicPr>
        <p:blipFill>
          <a:blip r:embed="rId3"/>
          <a:stretch>
            <a:fillRect/>
          </a:stretch>
        </p:blipFill>
        <p:spPr>
          <a:xfrm>
            <a:off x="5757890" y="2108068"/>
            <a:ext cx="3933748" cy="4499561"/>
          </a:xfrm>
          <a:prstGeom prst="rect">
            <a:avLst/>
          </a:prstGeom>
        </p:spPr>
      </p:pic>
      <p:pic>
        <p:nvPicPr>
          <p:cNvPr id="15" name="Рисунок 14"/>
          <p:cNvPicPr>
            <a:picLocks noChangeAspect="1"/>
          </p:cNvPicPr>
          <p:nvPr/>
        </p:nvPicPr>
        <p:blipFill rotWithShape="1">
          <a:blip r:embed="rId2"/>
          <a:srcRect l="50830"/>
          <a:stretch/>
        </p:blipFill>
        <p:spPr>
          <a:xfrm>
            <a:off x="188410" y="4029022"/>
            <a:ext cx="4889500" cy="2458403"/>
          </a:xfrm>
          <a:prstGeom prst="rect">
            <a:avLst/>
          </a:prstGeom>
        </p:spPr>
      </p:pic>
      <p:sp>
        <p:nvSpPr>
          <p:cNvPr id="16" name="Прямоугольник 15"/>
          <p:cNvSpPr/>
          <p:nvPr/>
        </p:nvSpPr>
        <p:spPr>
          <a:xfrm>
            <a:off x="5451928" y="1260938"/>
            <a:ext cx="6096000" cy="923330"/>
          </a:xfrm>
          <a:prstGeom prst="rect">
            <a:avLst/>
          </a:prstGeom>
        </p:spPr>
        <p:txBody>
          <a:bodyPr>
            <a:spAutoFit/>
          </a:bodyPr>
          <a:lstStyle/>
          <a:p>
            <a:r>
              <a:rPr lang="en-US" dirty="0">
                <a:solidFill>
                  <a:srgbClr val="000000"/>
                </a:solidFill>
                <a:latin typeface="georgia" panose="02040502050405020303" pitchFamily="18" charset="0"/>
              </a:rPr>
              <a:t>By taken Spectrum with some moving window and time series we can obtain time-frequency (3-dimensional) representation of time series.</a:t>
            </a:r>
            <a:endParaRPr lang="ru-RU" dirty="0"/>
          </a:p>
        </p:txBody>
      </p:sp>
    </p:spTree>
    <p:extLst>
      <p:ext uri="{BB962C8B-B14F-4D97-AF65-F5344CB8AC3E}">
        <p14:creationId xmlns:p14="http://schemas.microsoft.com/office/powerpoint/2010/main" val="4131878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053477"/>
          </a:xfrm>
        </p:spPr>
        <p:txBody>
          <a:bodyPr>
            <a:normAutofit/>
          </a:bodyPr>
          <a:lstStyle/>
          <a:p>
            <a:r>
              <a:rPr lang="en-US" b="1" dirty="0"/>
              <a:t>Frequency domain representation</a:t>
            </a:r>
            <a:endParaRPr lang="ru-RU" dirty="0"/>
          </a:p>
        </p:txBody>
      </p:sp>
      <p:sp>
        <p:nvSpPr>
          <p:cNvPr id="3" name="Объект 2"/>
          <p:cNvSpPr>
            <a:spLocks noGrp="1"/>
          </p:cNvSpPr>
          <p:nvPr>
            <p:ph idx="1"/>
          </p:nvPr>
        </p:nvSpPr>
        <p:spPr>
          <a:xfrm>
            <a:off x="327025" y="1165356"/>
            <a:ext cx="11422879" cy="5112827"/>
          </a:xfrm>
        </p:spPr>
        <p:txBody>
          <a:bodyPr>
            <a:noAutofit/>
          </a:bodyPr>
          <a:lstStyle/>
          <a:p>
            <a:pPr marL="0" lvl="0" indent="0" eaLnBrk="0" fontAlgn="base" hangingPunct="0">
              <a:lnSpc>
                <a:spcPct val="100000"/>
              </a:lnSpc>
              <a:spcBef>
                <a:spcPct val="0"/>
              </a:spcBef>
              <a:spcAft>
                <a:spcPct val="0"/>
              </a:spcAft>
              <a:buNone/>
            </a:pPr>
            <a:r>
              <a:rPr lang="ru-RU" altLang="ru-RU" sz="2000" i="1" dirty="0" err="1" smtClean="0">
                <a:solidFill>
                  <a:srgbClr val="000000"/>
                </a:solidFill>
              </a:rPr>
              <a:t>note:</a:t>
            </a:r>
            <a:r>
              <a:rPr lang="ru-RU" altLang="ru-RU" sz="2000" dirty="0" err="1" smtClean="0"/>
              <a:t>In</a:t>
            </a:r>
            <a:r>
              <a:rPr lang="ru-RU" altLang="ru-RU" sz="2000" dirty="0" smtClean="0"/>
              <a:t> </a:t>
            </a:r>
            <a:r>
              <a:rPr lang="ru-RU" altLang="ru-RU" sz="2000" dirty="0" err="1"/>
              <a:t>the</a:t>
            </a:r>
            <a:r>
              <a:rPr lang="ru-RU" altLang="ru-RU" sz="2000" dirty="0"/>
              <a:t> </a:t>
            </a:r>
            <a:r>
              <a:rPr lang="ru-RU" altLang="ru-RU" sz="2000" dirty="0" err="1"/>
              <a:t>frequency</a:t>
            </a:r>
            <a:r>
              <a:rPr lang="ru-RU" altLang="ru-RU" sz="2000" dirty="0"/>
              <a:t> </a:t>
            </a:r>
            <a:r>
              <a:rPr lang="ru-RU" altLang="ru-RU" sz="2000" dirty="0" err="1"/>
              <a:t>domain</a:t>
            </a:r>
            <a:r>
              <a:rPr lang="ru-RU" altLang="ru-RU" sz="2000" dirty="0"/>
              <a:t> </a:t>
            </a:r>
            <a:r>
              <a:rPr lang="ru-RU" altLang="ru-RU" sz="2000" dirty="0" err="1"/>
              <a:t>such</a:t>
            </a:r>
            <a:r>
              <a:rPr lang="ru-RU" altLang="ru-RU" sz="2000" dirty="0"/>
              <a:t> "</a:t>
            </a:r>
            <a:r>
              <a:rPr lang="ru-RU" altLang="ru-RU" sz="2000" dirty="0" err="1"/>
              <a:t>abstract</a:t>
            </a:r>
            <a:r>
              <a:rPr lang="ru-RU" altLang="ru-RU" sz="2000" dirty="0"/>
              <a:t>" </a:t>
            </a:r>
            <a:r>
              <a:rPr lang="ru-RU" altLang="ru-RU" sz="2000" dirty="0" err="1"/>
              <a:t>concepts</a:t>
            </a:r>
            <a:r>
              <a:rPr lang="ru-RU" altLang="ru-RU" sz="2000" dirty="0"/>
              <a:t> </a:t>
            </a:r>
            <a:r>
              <a:rPr lang="ru-RU" altLang="ru-RU" sz="2000" dirty="0" err="1"/>
              <a:t>as</a:t>
            </a:r>
            <a:r>
              <a:rPr lang="ru-RU" altLang="ru-RU" sz="2000" dirty="0"/>
              <a:t> </a:t>
            </a:r>
            <a:r>
              <a:rPr lang="ru-RU" altLang="ru-RU" sz="2000" dirty="0" err="1"/>
              <a:t>trend</a:t>
            </a:r>
            <a:r>
              <a:rPr lang="ru-RU" altLang="ru-RU" sz="2000" dirty="0"/>
              <a:t>, </a:t>
            </a:r>
            <a:r>
              <a:rPr lang="ru-RU" altLang="ru-RU" sz="2000" dirty="0" err="1"/>
              <a:t>seasonality</a:t>
            </a:r>
            <a:r>
              <a:rPr lang="ru-RU" altLang="ru-RU" sz="2000" dirty="0"/>
              <a:t> </a:t>
            </a:r>
            <a:r>
              <a:rPr lang="ru-RU" altLang="ru-RU" sz="2000" dirty="0" err="1"/>
              <a:t>and</a:t>
            </a:r>
            <a:r>
              <a:rPr lang="ru-RU" altLang="ru-RU" sz="2000" dirty="0"/>
              <a:t> </a:t>
            </a:r>
            <a:r>
              <a:rPr lang="ru-RU" altLang="ru-RU" sz="2000" dirty="0" err="1"/>
              <a:t>e.t.c</a:t>
            </a:r>
            <a:r>
              <a:rPr lang="ru-RU" altLang="ru-RU" sz="2000" dirty="0"/>
              <a:t>. </a:t>
            </a:r>
            <a:r>
              <a:rPr lang="ru-RU" altLang="ru-RU" sz="2000" dirty="0" err="1"/>
              <a:t>obtain</a:t>
            </a:r>
            <a:r>
              <a:rPr lang="ru-RU" altLang="ru-RU" sz="2000" dirty="0"/>
              <a:t> </a:t>
            </a:r>
            <a:r>
              <a:rPr lang="ru-RU" altLang="ru-RU" sz="2000" dirty="0" err="1"/>
              <a:t>there</a:t>
            </a:r>
            <a:r>
              <a:rPr lang="ru-RU" altLang="ru-RU" sz="2000" dirty="0"/>
              <a:t> </a:t>
            </a:r>
            <a:r>
              <a:rPr lang="ru-RU" altLang="ru-RU" sz="2000" dirty="0" err="1"/>
              <a:t>physical</a:t>
            </a:r>
            <a:r>
              <a:rPr lang="ru-RU" altLang="ru-RU" sz="2000" dirty="0"/>
              <a:t> </a:t>
            </a:r>
            <a:r>
              <a:rPr lang="ru-RU" altLang="ru-RU" sz="2000" dirty="0" err="1"/>
              <a:t>meaning</a:t>
            </a:r>
            <a:r>
              <a:rPr lang="ru-RU" altLang="ru-RU" sz="2000" dirty="0"/>
              <a:t>.</a:t>
            </a:r>
            <a:br>
              <a:rPr lang="ru-RU" altLang="ru-RU" sz="2000" dirty="0"/>
            </a:br>
            <a:r>
              <a:rPr lang="ru-RU" altLang="ru-RU" sz="2000" dirty="0" err="1"/>
              <a:t>The</a:t>
            </a:r>
            <a:r>
              <a:rPr lang="ru-RU" altLang="ru-RU" sz="2000" dirty="0"/>
              <a:t> </a:t>
            </a:r>
            <a:r>
              <a:rPr lang="ru-RU" altLang="ru-RU" sz="2000" dirty="0" err="1"/>
              <a:t>trend</a:t>
            </a:r>
            <a:r>
              <a:rPr lang="ru-RU" altLang="ru-RU" sz="2000" dirty="0"/>
              <a:t> (</a:t>
            </a:r>
            <a:r>
              <a:rPr lang="ru-RU" altLang="ru-RU" sz="2000" dirty="0" err="1"/>
              <a:t>including</a:t>
            </a:r>
            <a:r>
              <a:rPr lang="ru-RU" altLang="ru-RU" sz="2000" dirty="0"/>
              <a:t> </a:t>
            </a:r>
            <a:r>
              <a:rPr lang="ru-RU" altLang="ru-RU" sz="2000" dirty="0" err="1"/>
              <a:t>cyclic</a:t>
            </a:r>
            <a:r>
              <a:rPr lang="ru-RU" altLang="ru-RU" sz="2000" dirty="0"/>
              <a:t> </a:t>
            </a:r>
            <a:r>
              <a:rPr lang="ru-RU" altLang="ru-RU" sz="2000" dirty="0" err="1"/>
              <a:t>part</a:t>
            </a:r>
            <a:r>
              <a:rPr lang="ru-RU" altLang="ru-RU" sz="2000" dirty="0"/>
              <a:t>) </a:t>
            </a:r>
            <a:r>
              <a:rPr lang="ru-RU" altLang="ru-RU" sz="2000" dirty="0" err="1"/>
              <a:t>is</a:t>
            </a:r>
            <a:r>
              <a:rPr lang="ru-RU" altLang="ru-RU" sz="2000" dirty="0"/>
              <a:t> </a:t>
            </a:r>
            <a:r>
              <a:rPr lang="ru-RU" altLang="ru-RU" sz="2000" dirty="0" err="1"/>
              <a:t>the</a:t>
            </a:r>
            <a:r>
              <a:rPr lang="ru-RU" altLang="ru-RU" sz="2000" dirty="0"/>
              <a:t> </a:t>
            </a:r>
            <a:r>
              <a:rPr lang="ru-RU" altLang="ru-RU" sz="2000" dirty="0" err="1"/>
              <a:t>most</a:t>
            </a:r>
            <a:r>
              <a:rPr lang="ru-RU" altLang="ru-RU" sz="2000" dirty="0"/>
              <a:t> </a:t>
            </a:r>
            <a:r>
              <a:rPr lang="ru-RU" altLang="ru-RU" sz="2000" dirty="0" err="1"/>
              <a:t>low-frequency</a:t>
            </a:r>
            <a:r>
              <a:rPr lang="ru-RU" altLang="ru-RU" sz="2000" dirty="0"/>
              <a:t> </a:t>
            </a:r>
            <a:r>
              <a:rPr lang="ru-RU" altLang="ru-RU" sz="2000" dirty="0" err="1"/>
              <a:t>part</a:t>
            </a:r>
            <a:r>
              <a:rPr lang="ru-RU" altLang="ru-RU" sz="2000" dirty="0"/>
              <a:t> </a:t>
            </a:r>
            <a:r>
              <a:rPr lang="ru-RU" altLang="ru-RU" sz="2000" dirty="0" err="1"/>
              <a:t>of</a:t>
            </a:r>
            <a:r>
              <a:rPr lang="ru-RU" altLang="ru-RU" sz="2000" dirty="0"/>
              <a:t> </a:t>
            </a:r>
            <a:r>
              <a:rPr lang="ru-RU" altLang="ru-RU" sz="2000" dirty="0" err="1"/>
              <a:t>the</a:t>
            </a:r>
            <a:r>
              <a:rPr lang="ru-RU" altLang="ru-RU" sz="2000" dirty="0"/>
              <a:t> </a:t>
            </a:r>
            <a:r>
              <a:rPr lang="ru-RU" altLang="ru-RU" sz="2000" dirty="0" err="1"/>
              <a:t>spectrum</a:t>
            </a:r>
            <a:r>
              <a:rPr lang="ru-RU" altLang="ru-RU" sz="2000" dirty="0"/>
              <a:t> </a:t>
            </a:r>
            <a:r>
              <a:rPr lang="ru-RU" altLang="ru-RU" sz="2000" dirty="0" err="1"/>
              <a:t>with</a:t>
            </a:r>
            <a:r>
              <a:rPr lang="ru-RU" altLang="ru-RU" sz="2000" dirty="0"/>
              <a:t> </a:t>
            </a:r>
            <a:r>
              <a:rPr lang="ru-RU" altLang="ru-RU" sz="2000" dirty="0" err="1"/>
              <a:t>relatively</a:t>
            </a:r>
            <a:r>
              <a:rPr lang="ru-RU" altLang="ru-RU" sz="2000" dirty="0"/>
              <a:t> </a:t>
            </a:r>
            <a:r>
              <a:rPr lang="ru-RU" altLang="ru-RU" sz="2000" dirty="0" err="1"/>
              <a:t>high</a:t>
            </a:r>
            <a:r>
              <a:rPr lang="ru-RU" altLang="ru-RU" sz="2000" dirty="0"/>
              <a:t> </a:t>
            </a:r>
            <a:r>
              <a:rPr lang="ru-RU" altLang="ru-RU" sz="2000" dirty="0" err="1"/>
              <a:t>intensity</a:t>
            </a:r>
            <a:r>
              <a:rPr lang="ru-RU" altLang="ru-RU" sz="2000" dirty="0"/>
              <a:t>(</a:t>
            </a:r>
            <a:r>
              <a:rPr lang="ru-RU" altLang="ru-RU" sz="2000" dirty="0" err="1"/>
              <a:t>amplitude</a:t>
            </a:r>
            <a:r>
              <a:rPr lang="ru-RU" altLang="ru-RU" sz="2000" dirty="0"/>
              <a:t>).</a:t>
            </a:r>
            <a:br>
              <a:rPr lang="ru-RU" altLang="ru-RU" sz="2000" dirty="0"/>
            </a:br>
            <a:r>
              <a:rPr lang="ru-RU" altLang="ru-RU" sz="2000" dirty="0" err="1"/>
              <a:t>The</a:t>
            </a:r>
            <a:r>
              <a:rPr lang="ru-RU" altLang="ru-RU" sz="2000" dirty="0"/>
              <a:t> </a:t>
            </a:r>
            <a:r>
              <a:rPr lang="ru-RU" altLang="ru-RU" sz="2000" dirty="0" err="1"/>
              <a:t>level</a:t>
            </a:r>
            <a:r>
              <a:rPr lang="ru-RU" altLang="ru-RU" sz="2000" dirty="0"/>
              <a:t> </a:t>
            </a:r>
            <a:r>
              <a:rPr lang="ru-RU" altLang="ru-RU" sz="2000" dirty="0" err="1"/>
              <a:t>is</a:t>
            </a:r>
            <a:r>
              <a:rPr lang="ru-RU" altLang="ru-RU" sz="2000" dirty="0"/>
              <a:t> </a:t>
            </a:r>
            <a:r>
              <a:rPr lang="ru-RU" altLang="ru-RU" sz="2000" dirty="0" err="1"/>
              <a:t>the</a:t>
            </a:r>
            <a:r>
              <a:rPr lang="ru-RU" altLang="ru-RU" sz="2000" dirty="0"/>
              <a:t> </a:t>
            </a:r>
            <a:r>
              <a:rPr lang="ru-RU" altLang="ru-RU" sz="2000" dirty="0" err="1"/>
              <a:t>zero-frequency</a:t>
            </a:r>
            <a:r>
              <a:rPr lang="ru-RU" altLang="ru-RU" sz="2000" dirty="0"/>
              <a:t> </a:t>
            </a:r>
            <a:r>
              <a:rPr lang="ru-RU" altLang="ru-RU" sz="2000" dirty="0" err="1"/>
              <a:t>part</a:t>
            </a:r>
            <a:r>
              <a:rPr lang="ru-RU" altLang="ru-RU" sz="2000" dirty="0"/>
              <a:t> </a:t>
            </a:r>
            <a:r>
              <a:rPr lang="ru-RU" altLang="ru-RU" sz="2000" dirty="0" err="1"/>
              <a:t>of</a:t>
            </a:r>
            <a:r>
              <a:rPr lang="ru-RU" altLang="ru-RU" sz="2000" dirty="0"/>
              <a:t> </a:t>
            </a:r>
            <a:r>
              <a:rPr lang="ru-RU" altLang="ru-RU" sz="2000" dirty="0" err="1"/>
              <a:t>the</a:t>
            </a:r>
            <a:r>
              <a:rPr lang="ru-RU" altLang="ru-RU" sz="2000" dirty="0"/>
              <a:t> </a:t>
            </a:r>
            <a:r>
              <a:rPr lang="ru-RU" altLang="ru-RU" sz="2000" dirty="0" err="1"/>
              <a:t>spectrum</a:t>
            </a:r>
            <a:r>
              <a:rPr lang="ru-RU" altLang="ru-RU" sz="2000" dirty="0"/>
              <a:t>.</a:t>
            </a:r>
            <a:br>
              <a:rPr lang="ru-RU" altLang="ru-RU" sz="2000" dirty="0"/>
            </a:br>
            <a:r>
              <a:rPr lang="ru-RU" altLang="ru-RU" sz="2000" dirty="0" err="1"/>
              <a:t>The</a:t>
            </a:r>
            <a:r>
              <a:rPr lang="ru-RU" altLang="ru-RU" sz="2000" dirty="0"/>
              <a:t> </a:t>
            </a:r>
            <a:r>
              <a:rPr lang="ru-RU" altLang="ru-RU" sz="2000" dirty="0" err="1"/>
              <a:t>seasonality</a:t>
            </a:r>
            <a:r>
              <a:rPr lang="ru-RU" altLang="ru-RU" sz="2000" dirty="0"/>
              <a:t> </a:t>
            </a:r>
            <a:r>
              <a:rPr lang="ru-RU" altLang="ru-RU" sz="2000" dirty="0" err="1"/>
              <a:t>is</a:t>
            </a:r>
            <a:r>
              <a:rPr lang="ru-RU" altLang="ru-RU" sz="2000" dirty="0"/>
              <a:t> </a:t>
            </a:r>
            <a:r>
              <a:rPr lang="ru-RU" altLang="ru-RU" sz="2000" dirty="0" err="1"/>
              <a:t>the</a:t>
            </a:r>
            <a:r>
              <a:rPr lang="ru-RU" altLang="ru-RU" sz="2000" dirty="0"/>
              <a:t> </a:t>
            </a:r>
            <a:r>
              <a:rPr lang="ru-RU" altLang="ru-RU" sz="2000" dirty="0" err="1"/>
              <a:t>relatively</a:t>
            </a:r>
            <a:r>
              <a:rPr lang="ru-RU" altLang="ru-RU" sz="2000" dirty="0"/>
              <a:t> </a:t>
            </a:r>
            <a:r>
              <a:rPr lang="ru-RU" altLang="ru-RU" sz="2000" dirty="0" err="1"/>
              <a:t>high-frequency</a:t>
            </a:r>
            <a:r>
              <a:rPr lang="ru-RU" altLang="ru-RU" sz="2000" dirty="0"/>
              <a:t> </a:t>
            </a:r>
            <a:r>
              <a:rPr lang="ru-RU" altLang="ru-RU" sz="2000" dirty="0" err="1"/>
              <a:t>part</a:t>
            </a:r>
            <a:r>
              <a:rPr lang="ru-RU" altLang="ru-RU" sz="2000" dirty="0"/>
              <a:t> </a:t>
            </a:r>
            <a:r>
              <a:rPr lang="ru-RU" altLang="ru-RU" sz="2000" dirty="0" err="1"/>
              <a:t>of</a:t>
            </a:r>
            <a:r>
              <a:rPr lang="ru-RU" altLang="ru-RU" sz="2000" dirty="0"/>
              <a:t> </a:t>
            </a:r>
            <a:r>
              <a:rPr lang="ru-RU" altLang="ru-RU" sz="2000" dirty="0" err="1"/>
              <a:t>the</a:t>
            </a:r>
            <a:r>
              <a:rPr lang="ru-RU" altLang="ru-RU" sz="2000" dirty="0"/>
              <a:t> </a:t>
            </a:r>
            <a:r>
              <a:rPr lang="ru-RU" altLang="ru-RU" sz="2000" dirty="0" err="1"/>
              <a:t>spectrum</a:t>
            </a:r>
            <a:r>
              <a:rPr lang="ru-RU" altLang="ru-RU" sz="2000" dirty="0"/>
              <a:t> </a:t>
            </a:r>
            <a:r>
              <a:rPr lang="ru-RU" altLang="ru-RU" sz="2000" dirty="0" err="1"/>
              <a:t>but</a:t>
            </a:r>
            <a:r>
              <a:rPr lang="ru-RU" altLang="ru-RU" sz="2000" dirty="0"/>
              <a:t> </a:t>
            </a:r>
            <a:r>
              <a:rPr lang="ru-RU" altLang="ru-RU" sz="2000" dirty="0" err="1"/>
              <a:t>with</a:t>
            </a:r>
            <a:r>
              <a:rPr lang="ru-RU" altLang="ru-RU" sz="2000" dirty="0"/>
              <a:t> </a:t>
            </a:r>
            <a:r>
              <a:rPr lang="ru-RU" altLang="ru-RU" sz="2000" dirty="0" err="1"/>
              <a:t>relatively</a:t>
            </a:r>
            <a:r>
              <a:rPr lang="ru-RU" altLang="ru-RU" sz="2000" dirty="0"/>
              <a:t> </a:t>
            </a:r>
            <a:r>
              <a:rPr lang="ru-RU" altLang="ru-RU" sz="2000" dirty="0" err="1"/>
              <a:t>small</a:t>
            </a:r>
            <a:r>
              <a:rPr lang="ru-RU" altLang="ru-RU" sz="2000" dirty="0"/>
              <a:t> </a:t>
            </a:r>
            <a:r>
              <a:rPr lang="ru-RU" altLang="ru-RU" sz="2000" dirty="0" err="1"/>
              <a:t>intensity</a:t>
            </a:r>
            <a:r>
              <a:rPr lang="ru-RU" altLang="ru-RU" sz="2000" dirty="0"/>
              <a:t>(</a:t>
            </a:r>
            <a:r>
              <a:rPr lang="ru-RU" altLang="ru-RU" sz="2000" dirty="0" err="1"/>
              <a:t>amplitude</a:t>
            </a:r>
            <a:r>
              <a:rPr lang="ru-RU" altLang="ru-RU" sz="2000" dirty="0"/>
              <a:t>).</a:t>
            </a:r>
            <a:br>
              <a:rPr lang="ru-RU" altLang="ru-RU" sz="2000" dirty="0"/>
            </a:br>
            <a:r>
              <a:rPr lang="ru-RU" altLang="ru-RU" sz="2000" dirty="0" err="1"/>
              <a:t>The</a:t>
            </a:r>
            <a:r>
              <a:rPr lang="ru-RU" altLang="ru-RU" sz="2000" dirty="0"/>
              <a:t> </a:t>
            </a:r>
            <a:r>
              <a:rPr lang="ru-RU" altLang="ru-RU" sz="2000" dirty="0" err="1"/>
              <a:t>change</a:t>
            </a:r>
            <a:r>
              <a:rPr lang="ru-RU" altLang="ru-RU" sz="2000" dirty="0"/>
              <a:t> </a:t>
            </a:r>
            <a:r>
              <a:rPr lang="ru-RU" altLang="ru-RU" sz="2000" dirty="0" err="1"/>
              <a:t>of</a:t>
            </a:r>
            <a:r>
              <a:rPr lang="ru-RU" altLang="ru-RU" sz="2000" dirty="0"/>
              <a:t> </a:t>
            </a:r>
            <a:r>
              <a:rPr lang="ru-RU" altLang="ru-RU" sz="2000" dirty="0" err="1"/>
              <a:t>the</a:t>
            </a:r>
            <a:r>
              <a:rPr lang="ru-RU" altLang="ru-RU" sz="2000" dirty="0"/>
              <a:t> </a:t>
            </a:r>
            <a:r>
              <a:rPr lang="ru-RU" altLang="ru-RU" sz="2000" dirty="0" err="1"/>
              <a:t>series</a:t>
            </a:r>
            <a:r>
              <a:rPr lang="ru-RU" altLang="ru-RU" sz="2000" dirty="0"/>
              <a:t> </a:t>
            </a:r>
            <a:r>
              <a:rPr lang="ru-RU" altLang="ru-RU" sz="2000" dirty="0" err="1"/>
              <a:t>behavior</a:t>
            </a:r>
            <a:r>
              <a:rPr lang="ru-RU" altLang="ru-RU" sz="2000" dirty="0"/>
              <a:t> </a:t>
            </a:r>
            <a:r>
              <a:rPr lang="ru-RU" altLang="ru-RU" sz="2000" dirty="0" err="1"/>
              <a:t>mean</a:t>
            </a:r>
            <a:r>
              <a:rPr lang="ru-RU" altLang="ru-RU" sz="2000" dirty="0"/>
              <a:t> </a:t>
            </a:r>
            <a:r>
              <a:rPr lang="ru-RU" altLang="ru-RU" sz="2000" dirty="0" err="1"/>
              <a:t>change</a:t>
            </a:r>
            <a:r>
              <a:rPr lang="ru-RU" altLang="ru-RU" sz="2000" dirty="0"/>
              <a:t> </a:t>
            </a:r>
            <a:r>
              <a:rPr lang="ru-RU" altLang="ru-RU" sz="2000" dirty="0" err="1"/>
              <a:t>of</a:t>
            </a:r>
            <a:r>
              <a:rPr lang="ru-RU" altLang="ru-RU" sz="2000" dirty="0"/>
              <a:t> </a:t>
            </a:r>
            <a:r>
              <a:rPr lang="ru-RU" altLang="ru-RU" sz="2000" dirty="0" err="1"/>
              <a:t>its</a:t>
            </a:r>
            <a:r>
              <a:rPr lang="ru-RU" altLang="ru-RU" sz="2000" dirty="0"/>
              <a:t> </a:t>
            </a:r>
            <a:r>
              <a:rPr lang="ru-RU" altLang="ru-RU" sz="2000" dirty="0" err="1"/>
              <a:t>time-frequency</a:t>
            </a:r>
            <a:r>
              <a:rPr lang="ru-RU" altLang="ru-RU" sz="2000" dirty="0"/>
              <a:t> </a:t>
            </a:r>
            <a:r>
              <a:rPr lang="ru-RU" altLang="ru-RU" sz="2000" dirty="0" err="1"/>
              <a:t>representation</a:t>
            </a:r>
            <a:r>
              <a:rPr lang="ru-RU" altLang="ru-RU" sz="2000" dirty="0"/>
              <a:t> </a:t>
            </a:r>
            <a:r>
              <a:rPr lang="ru-RU" altLang="ru-RU" sz="2000" dirty="0" err="1"/>
              <a:t>behavior</a:t>
            </a:r>
            <a:r>
              <a:rPr lang="ru-RU" altLang="ru-RU" sz="2000" dirty="0"/>
              <a:t>.</a:t>
            </a:r>
            <a:br>
              <a:rPr lang="ru-RU" altLang="ru-RU" sz="2000" dirty="0"/>
            </a:br>
            <a:r>
              <a:rPr lang="ru-RU" altLang="ru-RU" sz="2000" dirty="0" err="1"/>
              <a:t>Extracting</a:t>
            </a:r>
            <a:r>
              <a:rPr lang="ru-RU" altLang="ru-RU" sz="2000" dirty="0"/>
              <a:t> </a:t>
            </a:r>
            <a:r>
              <a:rPr lang="ru-RU" altLang="ru-RU" sz="2000" dirty="0" err="1"/>
              <a:t>some</a:t>
            </a:r>
            <a:r>
              <a:rPr lang="ru-RU" altLang="ru-RU" sz="2000" dirty="0"/>
              <a:t> </a:t>
            </a:r>
            <a:r>
              <a:rPr lang="ru-RU" altLang="ru-RU" sz="2000" dirty="0" err="1"/>
              <a:t>part</a:t>
            </a:r>
            <a:r>
              <a:rPr lang="ru-RU" altLang="ru-RU" sz="2000" dirty="0"/>
              <a:t> </a:t>
            </a:r>
            <a:r>
              <a:rPr lang="ru-RU" altLang="ru-RU" sz="2000" dirty="0" err="1"/>
              <a:t>of</a:t>
            </a:r>
            <a:r>
              <a:rPr lang="ru-RU" altLang="ru-RU" sz="2000" dirty="0"/>
              <a:t> </a:t>
            </a:r>
            <a:r>
              <a:rPr lang="ru-RU" altLang="ru-RU" sz="2000" dirty="0" err="1"/>
              <a:t>time</a:t>
            </a:r>
            <a:r>
              <a:rPr lang="ru-RU" altLang="ru-RU" sz="2000" dirty="0"/>
              <a:t> </a:t>
            </a:r>
            <a:r>
              <a:rPr lang="ru-RU" altLang="ru-RU" sz="2000" dirty="0" err="1"/>
              <a:t>series</a:t>
            </a:r>
            <a:r>
              <a:rPr lang="ru-RU" altLang="ru-RU" sz="2000" dirty="0"/>
              <a:t> (</a:t>
            </a:r>
            <a:r>
              <a:rPr lang="ru-RU" altLang="ru-RU" sz="2000" dirty="0" err="1"/>
              <a:t>i.e</a:t>
            </a:r>
            <a:r>
              <a:rPr lang="ru-RU" altLang="ru-RU" sz="2000" dirty="0"/>
              <a:t>. </a:t>
            </a:r>
            <a:r>
              <a:rPr lang="ru-RU" altLang="ru-RU" sz="2000" dirty="0" err="1"/>
              <a:t>trend</a:t>
            </a:r>
            <a:r>
              <a:rPr lang="ru-RU" altLang="ru-RU" sz="2000" dirty="0"/>
              <a:t> </a:t>
            </a:r>
            <a:r>
              <a:rPr lang="ru-RU" altLang="ru-RU" sz="2000" dirty="0" err="1"/>
              <a:t>or</a:t>
            </a:r>
            <a:r>
              <a:rPr lang="ru-RU" altLang="ru-RU" sz="2000" dirty="0"/>
              <a:t> </a:t>
            </a:r>
            <a:r>
              <a:rPr lang="ru-RU" altLang="ru-RU" sz="2000" dirty="0" err="1"/>
              <a:t>cyclic</a:t>
            </a:r>
            <a:r>
              <a:rPr lang="ru-RU" altLang="ru-RU" sz="2000" dirty="0"/>
              <a:t>) </a:t>
            </a:r>
            <a:r>
              <a:rPr lang="ru-RU" altLang="ru-RU" sz="2000" dirty="0" err="1"/>
              <a:t>is</a:t>
            </a:r>
            <a:r>
              <a:rPr lang="ru-RU" altLang="ru-RU" sz="2000" dirty="0"/>
              <a:t> </a:t>
            </a:r>
            <a:r>
              <a:rPr lang="ru-RU" altLang="ru-RU" sz="2000" dirty="0" err="1"/>
              <a:t>equal</a:t>
            </a:r>
            <a:r>
              <a:rPr lang="ru-RU" altLang="ru-RU" sz="2000" dirty="0"/>
              <a:t> </a:t>
            </a:r>
            <a:r>
              <a:rPr lang="ru-RU" altLang="ru-RU" sz="2000" dirty="0" err="1"/>
              <a:t>to</a:t>
            </a:r>
            <a:r>
              <a:rPr lang="ru-RU" altLang="ru-RU" sz="2000" dirty="0"/>
              <a:t> </a:t>
            </a:r>
            <a:r>
              <a:rPr lang="ru-RU" altLang="ru-RU" sz="2000" dirty="0" err="1"/>
              <a:t>low-pass</a:t>
            </a:r>
            <a:r>
              <a:rPr lang="ru-RU" altLang="ru-RU" sz="2000" dirty="0"/>
              <a:t> </a:t>
            </a:r>
            <a:r>
              <a:rPr lang="ru-RU" altLang="ru-RU" sz="2000" dirty="0" err="1"/>
              <a:t>filtration</a:t>
            </a:r>
            <a:r>
              <a:rPr lang="ru-RU" altLang="ru-RU" sz="2000" dirty="0"/>
              <a:t> </a:t>
            </a:r>
            <a:r>
              <a:rPr lang="ru-RU" altLang="ru-RU" sz="2000" dirty="0" err="1"/>
              <a:t>in</a:t>
            </a:r>
            <a:r>
              <a:rPr lang="ru-RU" altLang="ru-RU" sz="2000" dirty="0"/>
              <a:t> </a:t>
            </a:r>
            <a:r>
              <a:rPr lang="ru-RU" altLang="ru-RU" sz="2000" dirty="0" err="1"/>
              <a:t>frequency</a:t>
            </a:r>
            <a:r>
              <a:rPr lang="ru-RU" altLang="ru-RU" sz="2000" dirty="0"/>
              <a:t> </a:t>
            </a:r>
            <a:r>
              <a:rPr lang="ru-RU" altLang="ru-RU" sz="2000" dirty="0" err="1"/>
              <a:t>representation</a:t>
            </a:r>
            <a:r>
              <a:rPr lang="ru-RU" altLang="ru-RU" sz="2000" dirty="0"/>
              <a:t>. </a:t>
            </a:r>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2" descr="image.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Rectangle 3"/>
          <p:cNvSpPr>
            <a:spLocks noChangeArrowheads="1"/>
          </p:cNvSpPr>
          <p:nvPr/>
        </p:nvSpPr>
        <p:spPr bwMode="auto">
          <a:xfrm>
            <a:off x="6003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7" name="AutoShape 2" descr="image.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1" name="Rectangle 1"/>
          <p:cNvSpPr>
            <a:spLocks noChangeArrowheads="1"/>
          </p:cNvSpPr>
          <p:nvPr/>
        </p:nvSpPr>
        <p:spPr bwMode="auto">
          <a:xfrm>
            <a:off x="6003634"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2" name="Прямоугольник 11"/>
          <p:cNvSpPr/>
          <p:nvPr/>
        </p:nvSpPr>
        <p:spPr>
          <a:xfrm>
            <a:off x="327025" y="4218034"/>
            <a:ext cx="9531350" cy="369332"/>
          </a:xfrm>
          <a:prstGeom prst="rect">
            <a:avLst/>
          </a:prstGeom>
        </p:spPr>
        <p:txBody>
          <a:bodyPr wrap="square">
            <a:spAutoFit/>
          </a:bodyPr>
          <a:lstStyle/>
          <a:p>
            <a:r>
              <a:rPr lang="en-US" dirty="0">
                <a:solidFill>
                  <a:srgbClr val="000000"/>
                </a:solidFill>
                <a:latin typeface="georgia" panose="02040502050405020303" pitchFamily="18" charset="0"/>
              </a:rPr>
              <a:t>Example of time series short-Fourier transform representation</a:t>
            </a:r>
            <a:endParaRPr lang="ru-RU" dirty="0"/>
          </a:p>
        </p:txBody>
      </p:sp>
      <p:sp>
        <p:nvSpPr>
          <p:cNvPr id="13" name="AutoShape 3" descr="image.p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4" name="Рисунок 13"/>
          <p:cNvPicPr>
            <a:picLocks noChangeAspect="1"/>
          </p:cNvPicPr>
          <p:nvPr/>
        </p:nvPicPr>
        <p:blipFill>
          <a:blip r:embed="rId2"/>
          <a:stretch>
            <a:fillRect/>
          </a:stretch>
        </p:blipFill>
        <p:spPr>
          <a:xfrm>
            <a:off x="3438526" y="4587366"/>
            <a:ext cx="6419849" cy="2136059"/>
          </a:xfrm>
          <a:prstGeom prst="rect">
            <a:avLst/>
          </a:prstGeom>
        </p:spPr>
      </p:pic>
    </p:spTree>
    <p:extLst>
      <p:ext uri="{BB962C8B-B14F-4D97-AF65-F5344CB8AC3E}">
        <p14:creationId xmlns:p14="http://schemas.microsoft.com/office/powerpoint/2010/main" val="17382036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053477"/>
          </a:xfrm>
        </p:spPr>
        <p:txBody>
          <a:bodyPr>
            <a:normAutofit/>
          </a:bodyPr>
          <a:lstStyle/>
          <a:p>
            <a:r>
              <a:rPr lang="en-US" b="1" dirty="0"/>
              <a:t>Frequency domain representation</a:t>
            </a:r>
            <a:endParaRPr lang="ru-RU" dirty="0"/>
          </a:p>
        </p:txBody>
      </p:sp>
      <p:sp>
        <p:nvSpPr>
          <p:cNvPr id="3" name="Объект 2"/>
          <p:cNvSpPr>
            <a:spLocks noGrp="1"/>
          </p:cNvSpPr>
          <p:nvPr>
            <p:ph idx="1"/>
          </p:nvPr>
        </p:nvSpPr>
        <p:spPr>
          <a:xfrm>
            <a:off x="319177" y="1418602"/>
            <a:ext cx="11422879" cy="5112827"/>
          </a:xfrm>
        </p:spPr>
        <p:txBody>
          <a:bodyPr>
            <a:noAutofit/>
          </a:bodyPr>
          <a:lstStyle/>
          <a:p>
            <a:pPr marL="0" lvl="0" indent="0" eaLnBrk="0" fontAlgn="base" hangingPunct="0">
              <a:lnSpc>
                <a:spcPct val="100000"/>
              </a:lnSpc>
              <a:spcBef>
                <a:spcPct val="0"/>
              </a:spcBef>
              <a:spcAft>
                <a:spcPct val="0"/>
              </a:spcAft>
              <a:buNone/>
            </a:pPr>
            <a:r>
              <a:rPr lang="en-US" dirty="0"/>
              <a:t>Example of removing seasonal component using low-pass filtration in the spectrum domain</a:t>
            </a:r>
            <a:endParaRPr lang="ru-RU" altLang="ru-RU" sz="2000" dirty="0">
              <a:latin typeface="Arial" panose="020B0604020202020204" pitchFamily="34" charset="0"/>
            </a:endParaRPr>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2" descr="image.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Rectangle 3"/>
          <p:cNvSpPr>
            <a:spLocks noChangeArrowheads="1"/>
          </p:cNvSpPr>
          <p:nvPr/>
        </p:nvSpPr>
        <p:spPr bwMode="auto">
          <a:xfrm>
            <a:off x="6003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7" name="AutoShape 2" descr="image.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1" name="Rectangle 1"/>
          <p:cNvSpPr>
            <a:spLocks noChangeArrowheads="1"/>
          </p:cNvSpPr>
          <p:nvPr/>
        </p:nvSpPr>
        <p:spPr bwMode="auto">
          <a:xfrm>
            <a:off x="6003634"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pic>
        <p:nvPicPr>
          <p:cNvPr id="12" name="Рисунок 11"/>
          <p:cNvPicPr>
            <a:picLocks noChangeAspect="1"/>
          </p:cNvPicPr>
          <p:nvPr/>
        </p:nvPicPr>
        <p:blipFill>
          <a:blip r:embed="rId2"/>
          <a:stretch>
            <a:fillRect/>
          </a:stretch>
        </p:blipFill>
        <p:spPr>
          <a:xfrm>
            <a:off x="4133850" y="2067266"/>
            <a:ext cx="6053137" cy="4267175"/>
          </a:xfrm>
          <a:prstGeom prst="rect">
            <a:avLst/>
          </a:prstGeom>
        </p:spPr>
      </p:pic>
    </p:spTree>
    <p:extLst>
      <p:ext uri="{BB962C8B-B14F-4D97-AF65-F5344CB8AC3E}">
        <p14:creationId xmlns:p14="http://schemas.microsoft.com/office/powerpoint/2010/main" val="3247581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053477"/>
          </a:xfrm>
        </p:spPr>
        <p:txBody>
          <a:bodyPr>
            <a:normAutofit/>
          </a:bodyPr>
          <a:lstStyle/>
          <a:p>
            <a:r>
              <a:rPr lang="en-US" b="1" dirty="0"/>
              <a:t> Feature </a:t>
            </a:r>
            <a:r>
              <a:rPr lang="en-US" b="1" dirty="0" smtClean="0"/>
              <a:t>Extraction</a:t>
            </a:r>
            <a:r>
              <a:rPr lang="ru-RU" b="1" dirty="0" smtClean="0"/>
              <a:t>. </a:t>
            </a:r>
            <a:r>
              <a:rPr lang="en-US" b="1" dirty="0"/>
              <a:t>Examples</a:t>
            </a:r>
          </a:p>
        </p:txBody>
      </p:sp>
      <p:sp>
        <p:nvSpPr>
          <p:cNvPr id="3" name="Объект 2"/>
          <p:cNvSpPr>
            <a:spLocks noGrp="1"/>
          </p:cNvSpPr>
          <p:nvPr>
            <p:ph idx="1"/>
          </p:nvPr>
        </p:nvSpPr>
        <p:spPr>
          <a:xfrm>
            <a:off x="319177" y="1418602"/>
            <a:ext cx="11422879" cy="5112827"/>
          </a:xfrm>
        </p:spPr>
        <p:txBody>
          <a:bodyPr>
            <a:noAutofit/>
          </a:bodyPr>
          <a:lstStyle/>
          <a:p>
            <a:pPr marL="0" lvl="0" indent="0" eaLnBrk="0" fontAlgn="base" hangingPunct="0">
              <a:lnSpc>
                <a:spcPct val="100000"/>
              </a:lnSpc>
              <a:spcBef>
                <a:spcPct val="0"/>
              </a:spcBef>
              <a:spcAft>
                <a:spcPct val="0"/>
              </a:spcAft>
              <a:buNone/>
            </a:pPr>
            <a:r>
              <a:rPr lang="en-US" dirty="0"/>
              <a:t>Example of feature extraction using filtration</a:t>
            </a:r>
            <a:endParaRPr lang="ru-RU" altLang="ru-RU" sz="1600" dirty="0">
              <a:latin typeface="Arial" panose="020B0604020202020204" pitchFamily="34" charset="0"/>
            </a:endParaRPr>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2" descr="image.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Rectangle 3"/>
          <p:cNvSpPr>
            <a:spLocks noChangeArrowheads="1"/>
          </p:cNvSpPr>
          <p:nvPr/>
        </p:nvSpPr>
        <p:spPr bwMode="auto">
          <a:xfrm>
            <a:off x="6003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7" name="AutoShape 2" descr="image.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1" name="Rectangle 1"/>
          <p:cNvSpPr>
            <a:spLocks noChangeArrowheads="1"/>
          </p:cNvSpPr>
          <p:nvPr/>
        </p:nvSpPr>
        <p:spPr bwMode="auto">
          <a:xfrm>
            <a:off x="6003634"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5" name="AutoShape 2" descr="image.p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AutoShape 2" descr="image.pn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7" name="Рисунок 16"/>
          <p:cNvPicPr>
            <a:picLocks noChangeAspect="1"/>
          </p:cNvPicPr>
          <p:nvPr/>
        </p:nvPicPr>
        <p:blipFill>
          <a:blip r:embed="rId2"/>
          <a:stretch>
            <a:fillRect/>
          </a:stretch>
        </p:blipFill>
        <p:spPr>
          <a:xfrm>
            <a:off x="307975" y="2080074"/>
            <a:ext cx="8593801" cy="4371975"/>
          </a:xfrm>
          <a:prstGeom prst="rect">
            <a:avLst/>
          </a:prstGeom>
        </p:spPr>
      </p:pic>
      <p:sp>
        <p:nvSpPr>
          <p:cNvPr id="13" name="Прямоугольник 12"/>
          <p:cNvSpPr/>
          <p:nvPr/>
        </p:nvSpPr>
        <p:spPr>
          <a:xfrm>
            <a:off x="9298983" y="2022529"/>
            <a:ext cx="271220" cy="2448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Прямоугольник 15"/>
          <p:cNvSpPr/>
          <p:nvPr/>
        </p:nvSpPr>
        <p:spPr>
          <a:xfrm>
            <a:off x="9581405" y="2080074"/>
            <a:ext cx="271220" cy="2448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Прямоугольник 17"/>
          <p:cNvSpPr/>
          <p:nvPr/>
        </p:nvSpPr>
        <p:spPr>
          <a:xfrm>
            <a:off x="9863827" y="2219666"/>
            <a:ext cx="271220" cy="2448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1254479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053477"/>
          </a:xfrm>
        </p:spPr>
        <p:txBody>
          <a:bodyPr>
            <a:normAutofit/>
          </a:bodyPr>
          <a:lstStyle/>
          <a:p>
            <a:r>
              <a:rPr lang="en-US" b="1" dirty="0"/>
              <a:t> Feature </a:t>
            </a:r>
            <a:r>
              <a:rPr lang="en-US" b="1" dirty="0" smtClean="0"/>
              <a:t>Extraction</a:t>
            </a:r>
            <a:r>
              <a:rPr lang="ru-RU" b="1" dirty="0" smtClean="0"/>
              <a:t>. </a:t>
            </a:r>
            <a:r>
              <a:rPr lang="en-US" b="1" dirty="0" smtClean="0"/>
              <a:t>Examples</a:t>
            </a:r>
            <a:endParaRPr lang="en-US" b="1" dirty="0"/>
          </a:p>
        </p:txBody>
      </p:sp>
      <p:sp>
        <p:nvSpPr>
          <p:cNvPr id="3" name="Объект 2"/>
          <p:cNvSpPr>
            <a:spLocks noGrp="1"/>
          </p:cNvSpPr>
          <p:nvPr>
            <p:ph idx="1"/>
          </p:nvPr>
        </p:nvSpPr>
        <p:spPr>
          <a:xfrm>
            <a:off x="319177" y="1418602"/>
            <a:ext cx="11422879" cy="5112827"/>
          </a:xfrm>
        </p:spPr>
        <p:txBody>
          <a:bodyPr>
            <a:noAutofit/>
          </a:bodyPr>
          <a:lstStyle/>
          <a:p>
            <a:pPr marL="0" lvl="0" indent="0" eaLnBrk="0" fontAlgn="base" hangingPunct="0">
              <a:lnSpc>
                <a:spcPct val="100000"/>
              </a:lnSpc>
              <a:spcBef>
                <a:spcPct val="0"/>
              </a:spcBef>
              <a:spcAft>
                <a:spcPct val="0"/>
              </a:spcAft>
              <a:buNone/>
            </a:pPr>
            <a:r>
              <a:rPr lang="en-US" sz="2000" dirty="0"/>
              <a:t>Example of feature extraction using intrinsic </a:t>
            </a:r>
            <a:r>
              <a:rPr lang="en-US" sz="2000" dirty="0" smtClean="0"/>
              <a:t/>
            </a:r>
            <a:br>
              <a:rPr lang="en-US" sz="2000" dirty="0" smtClean="0"/>
            </a:br>
            <a:r>
              <a:rPr lang="en-US" sz="2000" dirty="0" smtClean="0"/>
              <a:t>mode </a:t>
            </a:r>
            <a:r>
              <a:rPr lang="en-US" sz="2000" dirty="0"/>
              <a:t>decomposition </a:t>
            </a:r>
            <a:r>
              <a:rPr lang="en-US" sz="2000" dirty="0" smtClean="0"/>
              <a:t/>
            </a:r>
            <a:br>
              <a:rPr lang="en-US" sz="2000" dirty="0" smtClean="0"/>
            </a:br>
            <a:r>
              <a:rPr lang="en-US" sz="2000" dirty="0" smtClean="0"/>
              <a:t>and </a:t>
            </a:r>
            <a:r>
              <a:rPr lang="en-US" sz="2000" dirty="0"/>
              <a:t>Hilbert-Huang transform</a:t>
            </a:r>
            <a:endParaRPr lang="ru-RU" altLang="ru-RU" sz="1200" dirty="0">
              <a:latin typeface="Arial" panose="020B0604020202020204" pitchFamily="34" charset="0"/>
            </a:endParaRPr>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2" descr="image.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Rectangle 3"/>
          <p:cNvSpPr>
            <a:spLocks noChangeArrowheads="1"/>
          </p:cNvSpPr>
          <p:nvPr/>
        </p:nvSpPr>
        <p:spPr bwMode="auto">
          <a:xfrm>
            <a:off x="6003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7" name="AutoShape 2" descr="image.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1" name="Rectangle 1"/>
          <p:cNvSpPr>
            <a:spLocks noChangeArrowheads="1"/>
          </p:cNvSpPr>
          <p:nvPr/>
        </p:nvSpPr>
        <p:spPr bwMode="auto">
          <a:xfrm>
            <a:off x="6003634"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5" name="AutoShape 2" descr="image.p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AutoShape 2" descr="image.pn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3" name="AutoShape 2" descr="image.png"/>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6" name="AutoShape 2" descr="image.png"/>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7" name="AutoShape 4" descr="image.png"/>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8" name="Рисунок 17"/>
          <p:cNvPicPr>
            <a:picLocks noChangeAspect="1"/>
          </p:cNvPicPr>
          <p:nvPr/>
        </p:nvPicPr>
        <p:blipFill>
          <a:blip r:embed="rId2"/>
          <a:stretch>
            <a:fillRect/>
          </a:stretch>
        </p:blipFill>
        <p:spPr>
          <a:xfrm>
            <a:off x="155575" y="2524466"/>
            <a:ext cx="4863645" cy="3647734"/>
          </a:xfrm>
          <a:prstGeom prst="rect">
            <a:avLst/>
          </a:prstGeom>
        </p:spPr>
      </p:pic>
      <p:sp>
        <p:nvSpPr>
          <p:cNvPr id="19" name="Прямоугольник 18"/>
          <p:cNvSpPr/>
          <p:nvPr/>
        </p:nvSpPr>
        <p:spPr>
          <a:xfrm>
            <a:off x="5646056" y="1325202"/>
            <a:ext cx="6096000" cy="646331"/>
          </a:xfrm>
          <a:prstGeom prst="rect">
            <a:avLst/>
          </a:prstGeom>
        </p:spPr>
        <p:txBody>
          <a:bodyPr>
            <a:spAutoFit/>
          </a:bodyPr>
          <a:lstStyle/>
          <a:p>
            <a:r>
              <a:rPr lang="en-US" dirty="0">
                <a:solidFill>
                  <a:srgbClr val="000000"/>
                </a:solidFill>
                <a:latin typeface="georgia" panose="02040502050405020303" pitchFamily="18" charset="0"/>
              </a:rPr>
              <a:t>Example of feature extraction </a:t>
            </a:r>
            <a:r>
              <a:rPr lang="en-US" dirty="0" smtClean="0">
                <a:solidFill>
                  <a:srgbClr val="000000"/>
                </a:solidFill>
                <a:latin typeface="georgia" panose="02040502050405020303" pitchFamily="18" charset="0"/>
              </a:rPr>
              <a:t>using</a:t>
            </a:r>
            <a:br>
              <a:rPr lang="en-US" dirty="0" smtClean="0">
                <a:solidFill>
                  <a:srgbClr val="000000"/>
                </a:solidFill>
                <a:latin typeface="georgia" panose="02040502050405020303" pitchFamily="18" charset="0"/>
              </a:rPr>
            </a:br>
            <a:r>
              <a:rPr lang="en-US" dirty="0" smtClean="0">
                <a:solidFill>
                  <a:srgbClr val="000000"/>
                </a:solidFill>
                <a:latin typeface="georgia" panose="02040502050405020303" pitchFamily="18" charset="0"/>
              </a:rPr>
              <a:t> </a:t>
            </a:r>
            <a:r>
              <a:rPr lang="en-US" dirty="0">
                <a:solidFill>
                  <a:srgbClr val="000000"/>
                </a:solidFill>
                <a:latin typeface="georgia" panose="02040502050405020303" pitchFamily="18" charset="0"/>
              </a:rPr>
              <a:t>Singular-</a:t>
            </a:r>
            <a:r>
              <a:rPr lang="en-US" dirty="0" err="1">
                <a:solidFill>
                  <a:srgbClr val="000000"/>
                </a:solidFill>
                <a:latin typeface="georgia" panose="02040502050405020303" pitchFamily="18" charset="0"/>
              </a:rPr>
              <a:t>SPectrum</a:t>
            </a:r>
            <a:r>
              <a:rPr lang="en-US" dirty="0">
                <a:solidFill>
                  <a:srgbClr val="000000"/>
                </a:solidFill>
                <a:latin typeface="georgia" panose="02040502050405020303" pitchFamily="18" charset="0"/>
              </a:rPr>
              <a:t> Analysis</a:t>
            </a:r>
            <a:endParaRPr lang="ru-RU" dirty="0"/>
          </a:p>
        </p:txBody>
      </p:sp>
      <p:sp>
        <p:nvSpPr>
          <p:cNvPr id="20" name="AutoShape 6" descr="image.png"/>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21" name="Рисунок 20"/>
          <p:cNvPicPr>
            <a:picLocks noChangeAspect="1"/>
          </p:cNvPicPr>
          <p:nvPr/>
        </p:nvPicPr>
        <p:blipFill>
          <a:blip r:embed="rId3"/>
          <a:stretch>
            <a:fillRect/>
          </a:stretch>
        </p:blipFill>
        <p:spPr>
          <a:xfrm>
            <a:off x="6601348" y="1971533"/>
            <a:ext cx="4185415" cy="4185415"/>
          </a:xfrm>
          <a:prstGeom prst="rect">
            <a:avLst/>
          </a:prstGeom>
        </p:spPr>
      </p:pic>
    </p:spTree>
    <p:extLst>
      <p:ext uri="{BB962C8B-B14F-4D97-AF65-F5344CB8AC3E}">
        <p14:creationId xmlns:p14="http://schemas.microsoft.com/office/powerpoint/2010/main" val="3526303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053477"/>
          </a:xfrm>
        </p:spPr>
        <p:txBody>
          <a:bodyPr>
            <a:normAutofit/>
          </a:bodyPr>
          <a:lstStyle/>
          <a:p>
            <a:r>
              <a:rPr lang="en-US" b="1" dirty="0"/>
              <a:t> Feature </a:t>
            </a:r>
            <a:r>
              <a:rPr lang="en-US" b="1" dirty="0" smtClean="0"/>
              <a:t>Extraction</a:t>
            </a:r>
            <a:r>
              <a:rPr lang="ru-RU" b="1" dirty="0" smtClean="0"/>
              <a:t>. </a:t>
            </a:r>
            <a:r>
              <a:rPr lang="en-US" b="1" dirty="0" smtClean="0"/>
              <a:t>Examples</a:t>
            </a:r>
            <a:endParaRPr lang="en-US" b="1" dirty="0"/>
          </a:p>
        </p:txBody>
      </p:sp>
      <p:sp>
        <p:nvSpPr>
          <p:cNvPr id="3" name="Объект 2"/>
          <p:cNvSpPr>
            <a:spLocks noGrp="1"/>
          </p:cNvSpPr>
          <p:nvPr>
            <p:ph idx="1"/>
          </p:nvPr>
        </p:nvSpPr>
        <p:spPr>
          <a:xfrm>
            <a:off x="319177" y="1418602"/>
            <a:ext cx="11422879" cy="5112827"/>
          </a:xfrm>
        </p:spPr>
        <p:txBody>
          <a:bodyPr>
            <a:noAutofit/>
          </a:bodyPr>
          <a:lstStyle/>
          <a:p>
            <a:pPr marL="0" lvl="0" indent="0" eaLnBrk="0" fontAlgn="base" hangingPunct="0">
              <a:lnSpc>
                <a:spcPct val="100000"/>
              </a:lnSpc>
              <a:spcBef>
                <a:spcPct val="0"/>
              </a:spcBef>
              <a:spcAft>
                <a:spcPct val="0"/>
              </a:spcAft>
              <a:buNone/>
            </a:pPr>
            <a:r>
              <a:rPr lang="en-US" dirty="0"/>
              <a:t>Example of time series low-frequency </a:t>
            </a:r>
            <a:r>
              <a:rPr lang="en-US" dirty="0" err="1"/>
              <a:t>denoising</a:t>
            </a:r>
            <a:endParaRPr lang="ru-RU" altLang="ru-RU" sz="1600" dirty="0">
              <a:latin typeface="Arial" panose="020B0604020202020204" pitchFamily="34" charset="0"/>
            </a:endParaRPr>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2" descr="image.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Rectangle 3"/>
          <p:cNvSpPr>
            <a:spLocks noChangeArrowheads="1"/>
          </p:cNvSpPr>
          <p:nvPr/>
        </p:nvSpPr>
        <p:spPr bwMode="auto">
          <a:xfrm>
            <a:off x="6003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7" name="AutoShape 2" descr="image.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1" name="Rectangle 1"/>
          <p:cNvSpPr>
            <a:spLocks noChangeArrowheads="1"/>
          </p:cNvSpPr>
          <p:nvPr/>
        </p:nvSpPr>
        <p:spPr bwMode="auto">
          <a:xfrm>
            <a:off x="6003634"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5" name="AutoShape 2" descr="image.p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AutoShape 2" descr="image.pn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3" name="AutoShape 2" descr="image.png"/>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4" name="Рисунок 13"/>
          <p:cNvPicPr>
            <a:picLocks noChangeAspect="1"/>
          </p:cNvPicPr>
          <p:nvPr/>
        </p:nvPicPr>
        <p:blipFill>
          <a:blip r:embed="rId2"/>
          <a:stretch>
            <a:fillRect/>
          </a:stretch>
        </p:blipFill>
        <p:spPr>
          <a:xfrm>
            <a:off x="307975" y="1914866"/>
            <a:ext cx="7362825" cy="2732926"/>
          </a:xfrm>
          <a:prstGeom prst="rect">
            <a:avLst/>
          </a:prstGeom>
        </p:spPr>
      </p:pic>
      <p:sp>
        <p:nvSpPr>
          <p:cNvPr id="16" name="AutoShape 4" descr="image.png"/>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8" name="Рисунок 17"/>
          <p:cNvPicPr>
            <a:picLocks noChangeAspect="1"/>
          </p:cNvPicPr>
          <p:nvPr/>
        </p:nvPicPr>
        <p:blipFill>
          <a:blip r:embed="rId3"/>
          <a:stretch>
            <a:fillRect/>
          </a:stretch>
        </p:blipFill>
        <p:spPr>
          <a:xfrm>
            <a:off x="7542069" y="3149600"/>
            <a:ext cx="4327372" cy="3247294"/>
          </a:xfrm>
          <a:prstGeom prst="rect">
            <a:avLst/>
          </a:prstGeom>
        </p:spPr>
      </p:pic>
      <p:sp>
        <p:nvSpPr>
          <p:cNvPr id="19" name="Прямоугольник 18"/>
          <p:cNvSpPr/>
          <p:nvPr/>
        </p:nvSpPr>
        <p:spPr>
          <a:xfrm>
            <a:off x="8015897" y="1910401"/>
            <a:ext cx="3853544" cy="923330"/>
          </a:xfrm>
          <a:prstGeom prst="rect">
            <a:avLst/>
          </a:prstGeom>
        </p:spPr>
        <p:txBody>
          <a:bodyPr wrap="square">
            <a:spAutoFit/>
          </a:bodyPr>
          <a:lstStyle/>
          <a:p>
            <a:r>
              <a:rPr lang="en-US" dirty="0">
                <a:solidFill>
                  <a:srgbClr val="000000"/>
                </a:solidFill>
                <a:latin typeface="georgia" panose="02040502050405020303" pitchFamily="18" charset="0"/>
              </a:rPr>
              <a:t>Example of feature extraction using </a:t>
            </a:r>
            <a:r>
              <a:rPr lang="en-US" dirty="0" smtClean="0">
                <a:solidFill>
                  <a:srgbClr val="000000"/>
                </a:solidFill>
                <a:latin typeface="georgia" panose="02040502050405020303" pitchFamily="18" charset="0"/>
              </a:rPr>
              <a:t/>
            </a:r>
            <a:br>
              <a:rPr lang="en-US" dirty="0" smtClean="0">
                <a:solidFill>
                  <a:srgbClr val="000000"/>
                </a:solidFill>
                <a:latin typeface="georgia" panose="02040502050405020303" pitchFamily="18" charset="0"/>
              </a:rPr>
            </a:br>
            <a:r>
              <a:rPr lang="en-US" dirty="0" smtClean="0">
                <a:solidFill>
                  <a:srgbClr val="000000"/>
                </a:solidFill>
                <a:latin typeface="georgia" panose="02040502050405020303" pitchFamily="18" charset="0"/>
              </a:rPr>
              <a:t>Singular-</a:t>
            </a:r>
            <a:r>
              <a:rPr lang="en-US" dirty="0" err="1" smtClean="0">
                <a:solidFill>
                  <a:srgbClr val="000000"/>
                </a:solidFill>
                <a:latin typeface="georgia" panose="02040502050405020303" pitchFamily="18" charset="0"/>
              </a:rPr>
              <a:t>SPectrum</a:t>
            </a:r>
            <a:r>
              <a:rPr lang="en-US" dirty="0" smtClean="0">
                <a:solidFill>
                  <a:srgbClr val="000000"/>
                </a:solidFill>
                <a:latin typeface="georgia" panose="02040502050405020303" pitchFamily="18" charset="0"/>
              </a:rPr>
              <a:t> </a:t>
            </a:r>
            <a:r>
              <a:rPr lang="en-US" dirty="0">
                <a:solidFill>
                  <a:srgbClr val="000000"/>
                </a:solidFill>
                <a:latin typeface="georgia" panose="02040502050405020303" pitchFamily="18" charset="0"/>
              </a:rPr>
              <a:t>Analysis </a:t>
            </a:r>
            <a:r>
              <a:rPr lang="en-US" dirty="0" smtClean="0">
                <a:solidFill>
                  <a:srgbClr val="000000"/>
                </a:solidFill>
                <a:latin typeface="georgia" panose="02040502050405020303" pitchFamily="18" charset="0"/>
              </a:rPr>
              <a:t/>
            </a:r>
            <a:br>
              <a:rPr lang="en-US" dirty="0" smtClean="0">
                <a:solidFill>
                  <a:srgbClr val="000000"/>
                </a:solidFill>
                <a:latin typeface="georgia" panose="02040502050405020303" pitchFamily="18" charset="0"/>
              </a:rPr>
            </a:br>
            <a:r>
              <a:rPr lang="en-US" dirty="0" smtClean="0">
                <a:solidFill>
                  <a:srgbClr val="000000"/>
                </a:solidFill>
                <a:latin typeface="georgia" panose="02040502050405020303" pitchFamily="18" charset="0"/>
              </a:rPr>
              <a:t>for </a:t>
            </a:r>
            <a:r>
              <a:rPr lang="en-US" dirty="0">
                <a:solidFill>
                  <a:srgbClr val="000000"/>
                </a:solidFill>
                <a:latin typeface="georgia" panose="02040502050405020303" pitchFamily="18" charset="0"/>
              </a:rPr>
              <a:t>complex trend extraction</a:t>
            </a:r>
            <a:endParaRPr lang="ru-RU" dirty="0"/>
          </a:p>
        </p:txBody>
      </p:sp>
    </p:spTree>
    <p:extLst>
      <p:ext uri="{BB962C8B-B14F-4D97-AF65-F5344CB8AC3E}">
        <p14:creationId xmlns:p14="http://schemas.microsoft.com/office/powerpoint/2010/main" val="16093905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27025" y="365125"/>
            <a:ext cx="11318875" cy="1053477"/>
          </a:xfrm>
        </p:spPr>
        <p:txBody>
          <a:bodyPr>
            <a:normAutofit/>
          </a:bodyPr>
          <a:lstStyle/>
          <a:p>
            <a:r>
              <a:rPr lang="en-US" b="1" dirty="0"/>
              <a:t>Feature Selection</a:t>
            </a:r>
          </a:p>
        </p:txBody>
      </p:sp>
      <p:sp>
        <p:nvSpPr>
          <p:cNvPr id="3" name="Объект 2"/>
          <p:cNvSpPr>
            <a:spLocks noGrp="1"/>
          </p:cNvSpPr>
          <p:nvPr>
            <p:ph idx="1"/>
          </p:nvPr>
        </p:nvSpPr>
        <p:spPr>
          <a:xfrm>
            <a:off x="327025" y="1165356"/>
            <a:ext cx="11422879" cy="5451344"/>
          </a:xfrm>
        </p:spPr>
        <p:txBody>
          <a:bodyPr>
            <a:noAutofit/>
          </a:bodyPr>
          <a:lstStyle/>
          <a:p>
            <a:r>
              <a:rPr lang="en-US" sz="2000" dirty="0"/>
              <a:t>In scope of </a:t>
            </a:r>
            <a:r>
              <a:rPr lang="en-US" sz="2000" b="1" dirty="0"/>
              <a:t>feature selection</a:t>
            </a:r>
            <a:r>
              <a:rPr lang="en-US" sz="2000" dirty="0"/>
              <a:t> the technique are typically categorized into wrapper, filter and embedded, univariate and multivariate methods</a:t>
            </a:r>
            <a:r>
              <a:rPr lang="en-US" sz="2000" dirty="0" smtClean="0"/>
              <a:t>.</a:t>
            </a:r>
            <a:endParaRPr lang="ru-RU" sz="2000" dirty="0" smtClean="0"/>
          </a:p>
          <a:p>
            <a:r>
              <a:rPr lang="en-US" sz="2000" b="1" dirty="0" smtClean="0"/>
              <a:t>Wrapper </a:t>
            </a:r>
            <a:r>
              <a:rPr lang="en-US" sz="2000" b="1" dirty="0"/>
              <a:t>methods</a:t>
            </a:r>
            <a:r>
              <a:rPr lang="en-US" sz="2000" dirty="0"/>
              <a:t> use a predetermined learning algorithm to determine the quality of selected features according to an evaluation metric.</a:t>
            </a:r>
          </a:p>
          <a:p>
            <a:r>
              <a:rPr lang="en-US" sz="2000" b="1" dirty="0"/>
              <a:t>Filter methods</a:t>
            </a:r>
            <a:r>
              <a:rPr lang="en-US" sz="2000" dirty="0"/>
              <a:t> </a:t>
            </a:r>
            <a:r>
              <a:rPr lang="en-US" sz="2000" dirty="0" smtClean="0"/>
              <a:t>apply (estimate) </a:t>
            </a:r>
            <a:r>
              <a:rPr lang="en-US" sz="2000" dirty="0"/>
              <a:t>statistical measures to evaluate the set of attributes.</a:t>
            </a:r>
          </a:p>
          <a:p>
            <a:r>
              <a:rPr lang="en-US" sz="2000" b="1" dirty="0"/>
              <a:t>Embedded methods</a:t>
            </a:r>
            <a:r>
              <a:rPr lang="en-US" sz="2000" dirty="0"/>
              <a:t> achieve model fitting and feature selection simultaneously.</a:t>
            </a:r>
          </a:p>
          <a:p>
            <a:pPr lvl="1"/>
            <a:r>
              <a:rPr lang="en-US" sz="2000" b="1" dirty="0"/>
              <a:t>Multivariate</a:t>
            </a:r>
            <a:r>
              <a:rPr lang="en-US" sz="2000" dirty="0"/>
              <a:t> methods evaluate features in batches.</a:t>
            </a:r>
          </a:p>
          <a:p>
            <a:pPr lvl="1"/>
            <a:r>
              <a:rPr lang="en-US" sz="2000" b="1" dirty="0"/>
              <a:t>Univariate methods</a:t>
            </a:r>
            <a:r>
              <a:rPr lang="en-US" sz="2000" dirty="0"/>
              <a:t> evaluate </a:t>
            </a:r>
            <a:r>
              <a:rPr lang="en-US" sz="2000" dirty="0" smtClean="0"/>
              <a:t>each </a:t>
            </a:r>
            <a:r>
              <a:rPr lang="en-US" sz="2000" dirty="0"/>
              <a:t>feature independently</a:t>
            </a:r>
            <a:r>
              <a:rPr lang="en-US" sz="2000" dirty="0" smtClean="0"/>
              <a:t>.</a:t>
            </a:r>
            <a:endParaRPr lang="ru-RU" sz="1600" dirty="0" smtClean="0"/>
          </a:p>
          <a:p>
            <a:r>
              <a:rPr lang="en-US" sz="2000" dirty="0"/>
              <a:t>The feature selection methods allowing</a:t>
            </a:r>
            <a:r>
              <a:rPr lang="en-US" sz="2000" dirty="0" smtClean="0"/>
              <a:t>:</a:t>
            </a:r>
            <a:endParaRPr lang="ru-RU" sz="2000" dirty="0" smtClean="0"/>
          </a:p>
          <a:p>
            <a:pPr lvl="1"/>
            <a:r>
              <a:rPr lang="en-US" sz="2000" u="sng" dirty="0" smtClean="0"/>
              <a:t>Reduce </a:t>
            </a:r>
            <a:r>
              <a:rPr lang="en-US" sz="2000" u="sng" dirty="0"/>
              <a:t>Overfitting</a:t>
            </a:r>
            <a:r>
              <a:rPr lang="en-US" sz="2000" dirty="0"/>
              <a:t>: Less redundant data means less opportunity to make decisions based on noise</a:t>
            </a:r>
            <a:r>
              <a:rPr lang="en-US" sz="2000" dirty="0" smtClean="0"/>
              <a:t>.</a:t>
            </a:r>
            <a:endParaRPr lang="ru-RU" sz="2000" dirty="0" smtClean="0"/>
          </a:p>
          <a:p>
            <a:pPr lvl="1"/>
            <a:r>
              <a:rPr lang="en-US" sz="2000" u="sng" dirty="0" smtClean="0"/>
              <a:t>Improve Accuracy</a:t>
            </a:r>
            <a:r>
              <a:rPr lang="en-US" sz="2000" dirty="0" smtClean="0"/>
              <a:t>: Less misleading data means modeling accuracy improves.</a:t>
            </a:r>
            <a:endParaRPr lang="ru-RU" sz="2000" dirty="0" smtClean="0"/>
          </a:p>
          <a:p>
            <a:pPr lvl="1"/>
            <a:r>
              <a:rPr lang="en-US" sz="2000" u="sng" dirty="0" smtClean="0"/>
              <a:t>Reduce Training Time and dimension (size)</a:t>
            </a:r>
            <a:r>
              <a:rPr lang="en-US" sz="2000" dirty="0" smtClean="0"/>
              <a:t>: fewer data points reduce algorithm complexity and algorithms train faster.</a:t>
            </a:r>
            <a:endParaRPr lang="en-US" sz="2000" dirty="0"/>
          </a:p>
          <a:p>
            <a:endParaRPr lang="en-US" sz="2000" dirty="0"/>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2" descr="image.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Rectangle 3"/>
          <p:cNvSpPr>
            <a:spLocks noChangeArrowheads="1"/>
          </p:cNvSpPr>
          <p:nvPr/>
        </p:nvSpPr>
        <p:spPr bwMode="auto">
          <a:xfrm>
            <a:off x="6003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7" name="AutoShape 2" descr="image.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1" name="Rectangle 1"/>
          <p:cNvSpPr>
            <a:spLocks noChangeArrowheads="1"/>
          </p:cNvSpPr>
          <p:nvPr/>
        </p:nvSpPr>
        <p:spPr bwMode="auto">
          <a:xfrm>
            <a:off x="6003634"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3" descr="image.p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26915357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27025" y="365125"/>
            <a:ext cx="11318875" cy="1053477"/>
          </a:xfrm>
        </p:spPr>
        <p:txBody>
          <a:bodyPr>
            <a:normAutofit/>
          </a:bodyPr>
          <a:lstStyle/>
          <a:p>
            <a:r>
              <a:rPr lang="en-US" b="1" dirty="0"/>
              <a:t>Filtration </a:t>
            </a:r>
            <a:r>
              <a:rPr lang="en-US" b="1" dirty="0" smtClean="0"/>
              <a:t>based feature </a:t>
            </a:r>
            <a:r>
              <a:rPr lang="en-US" b="1" dirty="0"/>
              <a:t>Selection</a:t>
            </a:r>
          </a:p>
        </p:txBody>
      </p:sp>
      <p:sp>
        <p:nvSpPr>
          <p:cNvPr id="3" name="Объект 2"/>
          <p:cNvSpPr>
            <a:spLocks noGrp="1"/>
          </p:cNvSpPr>
          <p:nvPr>
            <p:ph idx="1"/>
          </p:nvPr>
        </p:nvSpPr>
        <p:spPr>
          <a:xfrm>
            <a:off x="327025" y="1165356"/>
            <a:ext cx="11422879" cy="5451344"/>
          </a:xfrm>
        </p:spPr>
        <p:txBody>
          <a:bodyPr>
            <a:noAutofit/>
          </a:bodyPr>
          <a:lstStyle/>
          <a:p>
            <a:r>
              <a:rPr lang="en-US" sz="2000" b="1" dirty="0"/>
              <a:t>Filtration based feature </a:t>
            </a:r>
            <a:r>
              <a:rPr lang="en-US" sz="2000" b="1" dirty="0" smtClean="0"/>
              <a:t>selection</a:t>
            </a:r>
            <a:r>
              <a:rPr lang="ru-RU" sz="2000" dirty="0" smtClean="0"/>
              <a:t> - </a:t>
            </a:r>
            <a:r>
              <a:rPr lang="en-US" sz="2000" dirty="0" smtClean="0"/>
              <a:t>select </a:t>
            </a:r>
            <a:r>
              <a:rPr lang="en-US" sz="2000" dirty="0"/>
              <a:t>subsets of features based on their relationship with the target</a:t>
            </a:r>
            <a:r>
              <a:rPr lang="en-US" sz="2000" dirty="0" smtClean="0"/>
              <a:t>.</a:t>
            </a:r>
            <a:endParaRPr lang="ru-RU" sz="2000" dirty="0" smtClean="0"/>
          </a:p>
          <a:p>
            <a:pPr lvl="1"/>
            <a:r>
              <a:rPr lang="ru-RU" b="1" dirty="0" smtClean="0"/>
              <a:t>С</a:t>
            </a:r>
            <a:r>
              <a:rPr lang="en-US" b="1" dirty="0" err="1" smtClean="0"/>
              <a:t>orrelation</a:t>
            </a:r>
            <a:r>
              <a:rPr lang="en-US" b="1" dirty="0" smtClean="0"/>
              <a:t> </a:t>
            </a:r>
            <a:r>
              <a:rPr lang="en-US" b="1" dirty="0"/>
              <a:t>analysis</a:t>
            </a:r>
            <a:r>
              <a:rPr lang="en-US" dirty="0"/>
              <a:t> (cross-correlation, canonical-correlation analysis),</a:t>
            </a:r>
          </a:p>
          <a:p>
            <a:pPr lvl="1"/>
            <a:r>
              <a:rPr lang="en-US" b="1" dirty="0"/>
              <a:t>Mutual Information</a:t>
            </a:r>
            <a:r>
              <a:rPr lang="en-US" dirty="0"/>
              <a:t> Feature </a:t>
            </a:r>
            <a:r>
              <a:rPr lang="en-US" dirty="0" smtClean="0"/>
              <a:t>Selection</a:t>
            </a:r>
            <a:r>
              <a:rPr lang="ru-RU" dirty="0" smtClean="0"/>
              <a:t> </a:t>
            </a:r>
            <a:r>
              <a:rPr lang="en-US" dirty="0" smtClean="0"/>
              <a:t>based on minimization (or maximization) of some measure, for instance, </a:t>
            </a:r>
            <a:r>
              <a:rPr lang="en-US" dirty="0" err="1" smtClean="0"/>
              <a:t>Kulback</a:t>
            </a:r>
            <a:r>
              <a:rPr lang="en-US" dirty="0" smtClean="0"/>
              <a:t>-Liber divergence </a:t>
            </a:r>
            <a:r>
              <a:rPr lang="en-US" dirty="0"/>
              <a:t>or Mutual-entropy analysis, DICE over distributions and </a:t>
            </a:r>
            <a:r>
              <a:rPr lang="en-US" dirty="0" smtClean="0"/>
              <a:t>other.</a:t>
            </a:r>
            <a:endParaRPr lang="en-US" dirty="0"/>
          </a:p>
          <a:p>
            <a:pPr lvl="1"/>
            <a:r>
              <a:rPr lang="en-US" b="1" dirty="0"/>
              <a:t>Variance analysis</a:t>
            </a:r>
            <a:r>
              <a:rPr lang="en-US" dirty="0"/>
              <a:t> (ANOVA, eigenvalues,).</a:t>
            </a:r>
          </a:p>
          <a:p>
            <a:pPr lvl="1"/>
            <a:r>
              <a:rPr lang="en-US" b="1" dirty="0" smtClean="0"/>
              <a:t>Feature </a:t>
            </a:r>
            <a:r>
              <a:rPr lang="en-US" b="1" dirty="0"/>
              <a:t>importance </a:t>
            </a:r>
            <a:r>
              <a:rPr lang="en-US" b="1" dirty="0" smtClean="0"/>
              <a:t>analysis </a:t>
            </a:r>
            <a:r>
              <a:rPr lang="en-US" dirty="0" smtClean="0"/>
              <a:t>(tree-based </a:t>
            </a:r>
            <a:r>
              <a:rPr lang="en-US" dirty="0"/>
              <a:t>supervised method).</a:t>
            </a:r>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2" descr="image.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Rectangle 3"/>
          <p:cNvSpPr>
            <a:spLocks noChangeArrowheads="1"/>
          </p:cNvSpPr>
          <p:nvPr/>
        </p:nvSpPr>
        <p:spPr bwMode="auto">
          <a:xfrm>
            <a:off x="6003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7" name="AutoShape 2" descr="image.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1" name="Rectangle 1"/>
          <p:cNvSpPr>
            <a:spLocks noChangeArrowheads="1"/>
          </p:cNvSpPr>
          <p:nvPr/>
        </p:nvSpPr>
        <p:spPr bwMode="auto">
          <a:xfrm>
            <a:off x="6003634"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3" descr="image.p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2881537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27025" y="365125"/>
            <a:ext cx="11318875" cy="1053477"/>
          </a:xfrm>
        </p:spPr>
        <p:txBody>
          <a:bodyPr>
            <a:normAutofit/>
          </a:bodyPr>
          <a:lstStyle/>
          <a:p>
            <a:r>
              <a:rPr lang="en-US" b="1" dirty="0"/>
              <a:t>Feature Selection</a:t>
            </a:r>
          </a:p>
        </p:txBody>
      </p:sp>
      <p:sp>
        <p:nvSpPr>
          <p:cNvPr id="3" name="Объект 2"/>
          <p:cNvSpPr>
            <a:spLocks noGrp="1"/>
          </p:cNvSpPr>
          <p:nvPr>
            <p:ph idx="1"/>
          </p:nvPr>
        </p:nvSpPr>
        <p:spPr>
          <a:xfrm>
            <a:off x="327025" y="1165356"/>
            <a:ext cx="11422879" cy="5451344"/>
          </a:xfrm>
        </p:spPr>
        <p:txBody>
          <a:bodyPr>
            <a:noAutofit/>
          </a:bodyPr>
          <a:lstStyle/>
          <a:p>
            <a:pPr eaLnBrk="0" fontAlgn="base" hangingPunct="0">
              <a:lnSpc>
                <a:spcPct val="100000"/>
              </a:lnSpc>
              <a:spcBef>
                <a:spcPts val="400"/>
              </a:spcBef>
              <a:spcAft>
                <a:spcPct val="0"/>
              </a:spcAft>
            </a:pPr>
            <a:r>
              <a:rPr lang="ru-RU" altLang="ru-RU" sz="2000" dirty="0" err="1"/>
              <a:t>Correlation</a:t>
            </a:r>
            <a:r>
              <a:rPr lang="ru-RU" altLang="ru-RU" sz="2000" dirty="0"/>
              <a:t> </a:t>
            </a:r>
            <a:r>
              <a:rPr lang="ru-RU" altLang="ru-RU" sz="2000" dirty="0" err="1"/>
              <a:t>analysis</a:t>
            </a:r>
            <a:r>
              <a:rPr lang="ru-RU" altLang="ru-RU" sz="2000" dirty="0"/>
              <a:t> </a:t>
            </a:r>
            <a:r>
              <a:rPr lang="ru-RU" altLang="ru-RU" sz="2000" dirty="0" err="1"/>
              <a:t>and</a:t>
            </a:r>
            <a:r>
              <a:rPr lang="ru-RU" altLang="ru-RU" sz="2000" dirty="0"/>
              <a:t> </a:t>
            </a:r>
            <a:r>
              <a:rPr lang="ru-RU" altLang="ru-RU" sz="2000" dirty="0" err="1"/>
              <a:t>Mutual</a:t>
            </a:r>
            <a:r>
              <a:rPr lang="ru-RU" altLang="ru-RU" sz="2000" dirty="0"/>
              <a:t> </a:t>
            </a:r>
            <a:r>
              <a:rPr lang="ru-RU" altLang="ru-RU" sz="2000" dirty="0" err="1"/>
              <a:t>Information</a:t>
            </a:r>
            <a:endParaRPr lang="ru-RU" altLang="ru-RU" sz="2000" dirty="0"/>
          </a:p>
          <a:p>
            <a:pPr eaLnBrk="0" fontAlgn="base" hangingPunct="0">
              <a:lnSpc>
                <a:spcPct val="100000"/>
              </a:lnSpc>
              <a:spcBef>
                <a:spcPts val="400"/>
              </a:spcBef>
              <a:spcAft>
                <a:spcPct val="0"/>
              </a:spcAft>
            </a:pPr>
            <a:r>
              <a:rPr lang="ru-RU" altLang="ru-RU" sz="2000" dirty="0" err="1"/>
              <a:t>The</a:t>
            </a:r>
            <a:r>
              <a:rPr lang="ru-RU" altLang="ru-RU" sz="2000" dirty="0"/>
              <a:t> </a:t>
            </a:r>
            <a:r>
              <a:rPr lang="ru-RU" altLang="ru-RU" sz="2000" dirty="0" err="1"/>
              <a:t>methods</a:t>
            </a:r>
            <a:r>
              <a:rPr lang="ru-RU" altLang="ru-RU" sz="2000" dirty="0"/>
              <a:t> </a:t>
            </a:r>
            <a:r>
              <a:rPr lang="ru-RU" altLang="ru-RU" sz="2000" dirty="0" err="1"/>
              <a:t>are</a:t>
            </a:r>
            <a:r>
              <a:rPr lang="ru-RU" altLang="ru-RU" sz="2000" dirty="0"/>
              <a:t> </a:t>
            </a:r>
            <a:r>
              <a:rPr lang="ru-RU" altLang="ru-RU" sz="2000" dirty="0" err="1"/>
              <a:t>used</a:t>
            </a:r>
            <a:r>
              <a:rPr lang="ru-RU" altLang="ru-RU" sz="2000" dirty="0"/>
              <a:t> </a:t>
            </a:r>
            <a:r>
              <a:rPr lang="ru-RU" altLang="ru-RU" sz="2000" dirty="0" err="1"/>
              <a:t>as</a:t>
            </a:r>
            <a:r>
              <a:rPr lang="ru-RU" altLang="ru-RU" sz="2000" dirty="0"/>
              <a:t> a </a:t>
            </a:r>
            <a:r>
              <a:rPr lang="ru-RU" altLang="ru-RU" sz="2000" dirty="0" err="1"/>
              <a:t>measure</a:t>
            </a:r>
            <a:r>
              <a:rPr lang="ru-RU" altLang="ru-RU" sz="2000" dirty="0"/>
              <a:t> </a:t>
            </a:r>
            <a:r>
              <a:rPr lang="ru-RU" altLang="ru-RU" sz="2000" dirty="0" err="1"/>
              <a:t>linear</a:t>
            </a:r>
            <a:r>
              <a:rPr lang="ru-RU" altLang="ru-RU" sz="2000" dirty="0"/>
              <a:t> </a:t>
            </a:r>
            <a:r>
              <a:rPr lang="ru-RU" altLang="ru-RU" sz="2000" dirty="0" err="1"/>
              <a:t>dependency</a:t>
            </a:r>
            <a:r>
              <a:rPr lang="ru-RU" altLang="ru-RU" sz="2000" dirty="0"/>
              <a:t> </a:t>
            </a:r>
            <a:r>
              <a:rPr lang="ru-RU" altLang="ru-RU" sz="2000" dirty="0" err="1"/>
              <a:t>between</a:t>
            </a:r>
            <a:r>
              <a:rPr lang="ru-RU" altLang="ru-RU" sz="2000" dirty="0"/>
              <a:t> </a:t>
            </a:r>
            <a:r>
              <a:rPr lang="ru-RU" altLang="ru-RU" sz="2000" dirty="0" err="1"/>
              <a:t>pairs</a:t>
            </a:r>
            <a:r>
              <a:rPr lang="ru-RU" altLang="ru-RU" sz="2000" dirty="0"/>
              <a:t> </a:t>
            </a:r>
            <a:r>
              <a:rPr lang="ru-RU" altLang="ru-RU" sz="2000" dirty="0" err="1"/>
              <a:t>of</a:t>
            </a:r>
            <a:r>
              <a:rPr lang="ru-RU" altLang="ru-RU" sz="2000" dirty="0"/>
              <a:t> </a:t>
            </a:r>
            <a:r>
              <a:rPr lang="ru-RU" altLang="ru-RU" sz="2000" dirty="0" err="1"/>
              <a:t>variables</a:t>
            </a:r>
            <a:r>
              <a:rPr lang="ru-RU" altLang="ru-RU" sz="2000" dirty="0"/>
              <a:t> (</a:t>
            </a:r>
            <a:r>
              <a:rPr lang="ru-RU" altLang="ru-RU" sz="2000" dirty="0" err="1"/>
              <a:t>features</a:t>
            </a:r>
            <a:r>
              <a:rPr lang="ru-RU" altLang="ru-RU" sz="2000" dirty="0"/>
              <a:t>).</a:t>
            </a:r>
          </a:p>
          <a:p>
            <a:pPr eaLnBrk="0" fontAlgn="base" hangingPunct="0">
              <a:lnSpc>
                <a:spcPct val="100000"/>
              </a:lnSpc>
              <a:spcBef>
                <a:spcPts val="400"/>
              </a:spcBef>
              <a:spcAft>
                <a:spcPct val="0"/>
              </a:spcAft>
            </a:pPr>
            <a:r>
              <a:rPr lang="en-US" altLang="ru-RU" sz="2000" dirty="0" smtClean="0"/>
              <a:t>For instance, </a:t>
            </a:r>
            <a:r>
              <a:rPr lang="ru-RU" altLang="ru-RU" sz="2000" dirty="0" err="1" smtClean="0"/>
              <a:t>correlation</a:t>
            </a:r>
            <a:r>
              <a:rPr lang="ru-RU" altLang="ru-RU" sz="2000" dirty="0" smtClean="0"/>
              <a:t> </a:t>
            </a:r>
            <a:r>
              <a:rPr lang="ru-RU" altLang="ru-RU" sz="2000" dirty="0" err="1"/>
              <a:t>coefficient</a:t>
            </a:r>
            <a:r>
              <a:rPr lang="ru-RU" altLang="ru-RU" sz="2000" dirty="0"/>
              <a:t> </a:t>
            </a:r>
            <a:r>
              <a:rPr lang="ru-RU" altLang="ru-RU" sz="2000" dirty="0" smtClean="0"/>
              <a:t>(</a:t>
            </a:r>
            <a:r>
              <a:rPr lang="ru-RU" altLang="ru-RU" sz="2000" dirty="0" err="1"/>
              <a:t>cos-distance</a:t>
            </a:r>
            <a:r>
              <a:rPr lang="ru-RU" altLang="ru-RU" sz="2000" dirty="0" smtClean="0"/>
              <a:t>)</a:t>
            </a:r>
            <a:r>
              <a:rPr lang="en-US" altLang="ru-RU" sz="2000" dirty="0" smtClean="0"/>
              <a:t> in r</a:t>
            </a:r>
            <a:r>
              <a:rPr lang="ru-RU" altLang="ru-RU" sz="2000" dirty="0" err="1" smtClean="0"/>
              <a:t>anges</a:t>
            </a:r>
            <a:r>
              <a:rPr lang="ru-RU" altLang="ru-RU" sz="2000" dirty="0" smtClean="0"/>
              <a:t> </a:t>
            </a:r>
            <a:r>
              <a:rPr lang="ru-RU" altLang="ru-RU" sz="2000" dirty="0" err="1"/>
              <a:t>between</a:t>
            </a:r>
            <a:r>
              <a:rPr lang="ru-RU" altLang="ru-RU" sz="2000" dirty="0"/>
              <a:t> -1 </a:t>
            </a:r>
            <a:r>
              <a:rPr lang="ru-RU" altLang="ru-RU" sz="2000" dirty="0" err="1"/>
              <a:t>to</a:t>
            </a:r>
            <a:r>
              <a:rPr lang="ru-RU" altLang="ru-RU" sz="2000" dirty="0"/>
              <a:t> </a:t>
            </a:r>
            <a:r>
              <a:rPr lang="ru-RU" altLang="ru-RU" sz="2000" dirty="0" smtClean="0"/>
              <a:t>1</a:t>
            </a:r>
            <a:r>
              <a:rPr lang="en-US" altLang="ru-RU" sz="2000" dirty="0" smtClean="0"/>
              <a:t>. It</a:t>
            </a:r>
            <a:r>
              <a:rPr lang="ru-RU" altLang="ru-RU" sz="2000" dirty="0" smtClean="0"/>
              <a:t> </a:t>
            </a:r>
            <a:r>
              <a:rPr lang="ru-RU" altLang="ru-RU" sz="2000" dirty="0" err="1" smtClean="0"/>
              <a:t>mean</a:t>
            </a:r>
            <a:r>
              <a:rPr lang="en-US" altLang="ru-RU" sz="2000" dirty="0" smtClean="0"/>
              <a:t>s</a:t>
            </a:r>
            <a:r>
              <a:rPr lang="ru-RU" altLang="ru-RU" sz="2000" dirty="0" smtClean="0"/>
              <a:t>, </a:t>
            </a:r>
            <a:r>
              <a:rPr lang="ru-RU" altLang="ru-RU" sz="2000" dirty="0" err="1"/>
              <a:t>that</a:t>
            </a:r>
            <a:r>
              <a:rPr lang="ru-RU" altLang="ru-RU" sz="2000" dirty="0"/>
              <a:t> </a:t>
            </a:r>
            <a:r>
              <a:rPr lang="ru-RU" altLang="ru-RU" sz="2000" dirty="0" err="1"/>
              <a:t>values</a:t>
            </a:r>
            <a:r>
              <a:rPr lang="ru-RU" altLang="ru-RU" sz="2000" dirty="0"/>
              <a:t> </a:t>
            </a:r>
            <a:r>
              <a:rPr lang="ru-RU" altLang="ru-RU" sz="2000" dirty="0" err="1"/>
              <a:t>closer</a:t>
            </a:r>
            <a:r>
              <a:rPr lang="ru-RU" altLang="ru-RU" sz="2000" dirty="0"/>
              <a:t> </a:t>
            </a:r>
            <a:r>
              <a:rPr lang="ru-RU" altLang="ru-RU" sz="2000" dirty="0" err="1"/>
              <a:t>to</a:t>
            </a:r>
            <a:r>
              <a:rPr lang="ru-RU" altLang="ru-RU" sz="2000" dirty="0"/>
              <a:t> 1 </a:t>
            </a:r>
            <a:r>
              <a:rPr lang="ru-RU" altLang="ru-RU" sz="2000" dirty="0" err="1"/>
              <a:t>shows</a:t>
            </a:r>
            <a:r>
              <a:rPr lang="ru-RU" altLang="ru-RU" sz="2000" dirty="0"/>
              <a:t> </a:t>
            </a:r>
            <a:r>
              <a:rPr lang="ru-RU" altLang="ru-RU" sz="2000" dirty="0" err="1"/>
              <a:t>that</a:t>
            </a:r>
            <a:r>
              <a:rPr lang="ru-RU" altLang="ru-RU" sz="2000" dirty="0"/>
              <a:t> </a:t>
            </a:r>
            <a:r>
              <a:rPr lang="ru-RU" altLang="ru-RU" sz="2000" dirty="0" err="1"/>
              <a:t>they</a:t>
            </a:r>
            <a:r>
              <a:rPr lang="ru-RU" altLang="ru-RU" sz="2000" dirty="0"/>
              <a:t> </a:t>
            </a:r>
            <a:r>
              <a:rPr lang="ru-RU" altLang="ru-RU" sz="2000" dirty="0" err="1"/>
              <a:t>are</a:t>
            </a:r>
            <a:r>
              <a:rPr lang="ru-RU" altLang="ru-RU" sz="2000" dirty="0"/>
              <a:t> </a:t>
            </a:r>
            <a:r>
              <a:rPr lang="ru-RU" altLang="ru-RU" sz="2000" dirty="0" err="1"/>
              <a:t>highly</a:t>
            </a:r>
            <a:r>
              <a:rPr lang="ru-RU" altLang="ru-RU" sz="2000" dirty="0"/>
              <a:t> </a:t>
            </a:r>
            <a:r>
              <a:rPr lang="ru-RU" altLang="ru-RU" sz="2000" dirty="0" err="1"/>
              <a:t>correlated</a:t>
            </a:r>
            <a:r>
              <a:rPr lang="ru-RU" altLang="ru-RU" sz="2000" dirty="0"/>
              <a:t> </a:t>
            </a:r>
            <a:r>
              <a:rPr lang="ru-RU" altLang="ru-RU" sz="2000" dirty="0" err="1"/>
              <a:t>and</a:t>
            </a:r>
            <a:r>
              <a:rPr lang="ru-RU" altLang="ru-RU" sz="2000" dirty="0"/>
              <a:t> </a:t>
            </a:r>
            <a:r>
              <a:rPr lang="ru-RU" altLang="ru-RU" sz="2000" dirty="0" err="1"/>
              <a:t>value</a:t>
            </a:r>
            <a:r>
              <a:rPr lang="ru-RU" altLang="ru-RU" sz="2000" dirty="0"/>
              <a:t> </a:t>
            </a:r>
            <a:r>
              <a:rPr lang="ru-RU" altLang="ru-RU" sz="2000" dirty="0" err="1"/>
              <a:t>closer</a:t>
            </a:r>
            <a:r>
              <a:rPr lang="ru-RU" altLang="ru-RU" sz="2000" dirty="0"/>
              <a:t> </a:t>
            </a:r>
            <a:r>
              <a:rPr lang="ru-RU" altLang="ru-RU" sz="2000" dirty="0" err="1"/>
              <a:t>to</a:t>
            </a:r>
            <a:r>
              <a:rPr lang="ru-RU" altLang="ru-RU" sz="2000" dirty="0"/>
              <a:t> -1 </a:t>
            </a:r>
            <a:r>
              <a:rPr lang="ru-RU" altLang="ru-RU" sz="2000" dirty="0" err="1"/>
              <a:t>indicates</a:t>
            </a:r>
            <a:r>
              <a:rPr lang="ru-RU" altLang="ru-RU" sz="2000" dirty="0"/>
              <a:t> </a:t>
            </a:r>
            <a:r>
              <a:rPr lang="ru-RU" altLang="ru-RU" sz="2000" dirty="0" err="1"/>
              <a:t>that</a:t>
            </a:r>
            <a:r>
              <a:rPr lang="ru-RU" altLang="ru-RU" sz="2000" dirty="0"/>
              <a:t> </a:t>
            </a:r>
            <a:r>
              <a:rPr lang="ru-RU" altLang="ru-RU" sz="2000" dirty="0" err="1"/>
              <a:t>they</a:t>
            </a:r>
            <a:r>
              <a:rPr lang="ru-RU" altLang="ru-RU" sz="2000" dirty="0"/>
              <a:t> </a:t>
            </a:r>
            <a:r>
              <a:rPr lang="ru-RU" altLang="ru-RU" sz="2000" dirty="0" err="1"/>
              <a:t>are</a:t>
            </a:r>
            <a:r>
              <a:rPr lang="ru-RU" altLang="ru-RU" sz="2000" dirty="0"/>
              <a:t> </a:t>
            </a:r>
            <a:r>
              <a:rPr lang="ru-RU" altLang="ru-RU" sz="2000" dirty="0" err="1"/>
              <a:t>negatively</a:t>
            </a:r>
            <a:r>
              <a:rPr lang="ru-RU" altLang="ru-RU" sz="2000" dirty="0"/>
              <a:t> </a:t>
            </a:r>
            <a:r>
              <a:rPr lang="ru-RU" altLang="ru-RU" sz="2000" dirty="0" err="1"/>
              <a:t>correlated</a:t>
            </a:r>
            <a:r>
              <a:rPr lang="ru-RU" altLang="ru-RU" sz="2000" dirty="0" smtClean="0"/>
              <a:t>.</a:t>
            </a:r>
            <a:r>
              <a:rPr lang="en-US" altLang="ru-RU" sz="2000" dirty="0" smtClean="0"/>
              <a:t> </a:t>
            </a:r>
            <a:r>
              <a:rPr lang="ru-RU" altLang="ru-RU" sz="2000" dirty="0" err="1" smtClean="0"/>
              <a:t>As</a:t>
            </a:r>
            <a:r>
              <a:rPr lang="ru-RU" altLang="ru-RU" sz="2000" dirty="0" smtClean="0"/>
              <a:t> </a:t>
            </a:r>
            <a:r>
              <a:rPr lang="ru-RU" altLang="ru-RU" sz="2000" dirty="0" err="1"/>
              <a:t>usual</a:t>
            </a:r>
            <a:r>
              <a:rPr lang="ru-RU" altLang="ru-RU" sz="2000" dirty="0"/>
              <a:t> </a:t>
            </a:r>
            <a:r>
              <a:rPr lang="ru-RU" altLang="ru-RU" sz="2000" dirty="0" err="1"/>
              <a:t>features</a:t>
            </a:r>
            <a:r>
              <a:rPr lang="ru-RU" altLang="ru-RU" sz="2000" dirty="0"/>
              <a:t> </a:t>
            </a:r>
            <a:r>
              <a:rPr lang="ru-RU" altLang="ru-RU" sz="2000" dirty="0" err="1"/>
              <a:t>with</a:t>
            </a:r>
            <a:r>
              <a:rPr lang="ru-RU" altLang="ru-RU" sz="2000" dirty="0"/>
              <a:t> </a:t>
            </a:r>
            <a:r>
              <a:rPr lang="ru-RU" altLang="ru-RU" sz="2000" dirty="0" err="1"/>
              <a:t>values</a:t>
            </a:r>
            <a:r>
              <a:rPr lang="ru-RU" altLang="ru-RU" sz="2000" dirty="0"/>
              <a:t> </a:t>
            </a:r>
            <a:r>
              <a:rPr lang="ru-RU" altLang="ru-RU" sz="2000" dirty="0" err="1"/>
              <a:t>above</a:t>
            </a:r>
            <a:r>
              <a:rPr lang="ru-RU" altLang="ru-RU" sz="2000" dirty="0"/>
              <a:t> </a:t>
            </a:r>
            <a:r>
              <a:rPr lang="ru-RU" altLang="ru-RU" sz="2000" dirty="0" err="1"/>
              <a:t>some</a:t>
            </a:r>
            <a:r>
              <a:rPr lang="ru-RU" altLang="ru-RU" sz="2000" dirty="0"/>
              <a:t> </a:t>
            </a:r>
            <a:r>
              <a:rPr lang="ru-RU" altLang="ru-RU" sz="2000" dirty="0" err="1"/>
              <a:t>threshold</a:t>
            </a:r>
            <a:r>
              <a:rPr lang="ru-RU" altLang="ru-RU" sz="2000" dirty="0"/>
              <a:t> (±0.9±0.9) </a:t>
            </a:r>
            <a:r>
              <a:rPr lang="ru-RU" altLang="ru-RU" sz="2000" dirty="0" err="1"/>
              <a:t>are</a:t>
            </a:r>
            <a:r>
              <a:rPr lang="ru-RU" altLang="ru-RU" sz="2000" dirty="0"/>
              <a:t> </a:t>
            </a:r>
            <a:r>
              <a:rPr lang="ru-RU" altLang="ru-RU" sz="2000" dirty="0" err="1"/>
              <a:t>ejected</a:t>
            </a:r>
            <a:r>
              <a:rPr lang="ru-RU" altLang="ru-RU" sz="2000" dirty="0" smtClean="0"/>
              <a:t>. </a:t>
            </a:r>
            <a:endParaRPr lang="ru-RU" altLang="ru-RU" sz="2000" dirty="0"/>
          </a:p>
          <a:p>
            <a:pPr eaLnBrk="0" fontAlgn="base" hangingPunct="0">
              <a:lnSpc>
                <a:spcPct val="100000"/>
              </a:lnSpc>
              <a:spcBef>
                <a:spcPts val="400"/>
              </a:spcBef>
              <a:spcAft>
                <a:spcPct val="0"/>
              </a:spcAft>
            </a:pPr>
            <a:r>
              <a:rPr lang="en-US" altLang="ru-RU" sz="2000" dirty="0" smtClean="0"/>
              <a:t>Also a</a:t>
            </a:r>
            <a:r>
              <a:rPr lang="ru-RU" altLang="ru-RU" sz="2000" dirty="0" err="1" smtClean="0"/>
              <a:t>ny</a:t>
            </a:r>
            <a:r>
              <a:rPr lang="ru-RU" altLang="ru-RU" sz="2000" dirty="0" smtClean="0"/>
              <a:t> </a:t>
            </a:r>
            <a:r>
              <a:rPr lang="ru-RU" altLang="ru-RU" sz="2000" dirty="0" err="1"/>
              <a:t>other</a:t>
            </a:r>
            <a:r>
              <a:rPr lang="ru-RU" altLang="ru-RU" sz="2000" dirty="0"/>
              <a:t> </a:t>
            </a:r>
            <a:r>
              <a:rPr lang="ru-RU" altLang="ru-RU" sz="2000" dirty="0" err="1"/>
              <a:t>distance</a:t>
            </a:r>
            <a:r>
              <a:rPr lang="ru-RU" altLang="ru-RU" sz="2000" dirty="0"/>
              <a:t> </a:t>
            </a:r>
            <a:r>
              <a:rPr lang="ru-RU" altLang="ru-RU" sz="2000" dirty="0" err="1"/>
              <a:t>function</a:t>
            </a:r>
            <a:r>
              <a:rPr lang="ru-RU" altLang="ru-RU" sz="2000" dirty="0"/>
              <a:t> </a:t>
            </a:r>
            <a:r>
              <a:rPr lang="ru-RU" altLang="ru-RU" sz="2000" dirty="0" err="1"/>
              <a:t>can</a:t>
            </a:r>
            <a:r>
              <a:rPr lang="ru-RU" altLang="ru-RU" sz="2000" dirty="0"/>
              <a:t> </a:t>
            </a:r>
            <a:r>
              <a:rPr lang="ru-RU" altLang="ru-RU" sz="2000" dirty="0" err="1"/>
              <a:t>be</a:t>
            </a:r>
            <a:r>
              <a:rPr lang="ru-RU" altLang="ru-RU" sz="2000" dirty="0"/>
              <a:t> </a:t>
            </a:r>
            <a:r>
              <a:rPr lang="en-US" altLang="ru-RU" sz="2000" dirty="0" smtClean="0"/>
              <a:t>applied </a:t>
            </a:r>
            <a:r>
              <a:rPr lang="ru-RU" altLang="ru-RU" sz="2000" dirty="0" err="1" smtClean="0"/>
              <a:t>instead</a:t>
            </a:r>
            <a:r>
              <a:rPr lang="ru-RU" altLang="ru-RU" sz="2000" dirty="0" smtClean="0"/>
              <a:t> </a:t>
            </a:r>
            <a:r>
              <a:rPr lang="ru-RU" altLang="ru-RU" sz="2000" dirty="0" err="1"/>
              <a:t>of</a:t>
            </a:r>
            <a:r>
              <a:rPr lang="ru-RU" altLang="ru-RU" sz="2000" dirty="0"/>
              <a:t> </a:t>
            </a:r>
            <a:r>
              <a:rPr lang="ru-RU" altLang="ru-RU" sz="2000" dirty="0" err="1"/>
              <a:t>correlation</a:t>
            </a:r>
            <a:r>
              <a:rPr lang="ru-RU" altLang="ru-RU" sz="2000" dirty="0"/>
              <a:t> (</a:t>
            </a:r>
            <a:r>
              <a:rPr lang="ru-RU" altLang="ru-RU" sz="2000" dirty="0" err="1"/>
              <a:t>for</a:t>
            </a:r>
            <a:r>
              <a:rPr lang="ru-RU" altLang="ru-RU" sz="2000" dirty="0"/>
              <a:t> instance </a:t>
            </a:r>
            <a:r>
              <a:rPr lang="ru-RU" altLang="ru-RU" sz="2000" dirty="0" err="1" smtClean="0"/>
              <a:t>Chi-Square</a:t>
            </a:r>
            <a:r>
              <a:rPr lang="en-US" altLang="ru-RU" sz="2000" dirty="0" smtClean="0"/>
              <a:t>, </a:t>
            </a:r>
            <a:r>
              <a:rPr lang="ru-RU" altLang="ru-RU" sz="2000" dirty="0" err="1" smtClean="0"/>
              <a:t>entropy</a:t>
            </a:r>
            <a:r>
              <a:rPr lang="ru-RU" altLang="ru-RU" sz="2000" dirty="0"/>
              <a:t>, KL </a:t>
            </a:r>
            <a:r>
              <a:rPr lang="ru-RU" altLang="ru-RU" sz="2000" dirty="0" err="1"/>
              <a:t>divergence</a:t>
            </a:r>
            <a:r>
              <a:rPr lang="ru-RU" altLang="ru-RU" sz="2000" dirty="0"/>
              <a:t> </a:t>
            </a:r>
            <a:r>
              <a:rPr lang="ru-RU" altLang="ru-RU" sz="2000" dirty="0" err="1"/>
              <a:t>or</a:t>
            </a:r>
            <a:r>
              <a:rPr lang="ru-RU" altLang="ru-RU" sz="2000" dirty="0"/>
              <a:t> </a:t>
            </a:r>
            <a:r>
              <a:rPr lang="ru-RU" altLang="ru-RU" sz="2000" dirty="0" err="1" smtClean="0"/>
              <a:t>other</a:t>
            </a:r>
            <a:r>
              <a:rPr lang="ru-RU" altLang="ru-RU" sz="2000" dirty="0" smtClean="0"/>
              <a:t>).</a:t>
            </a:r>
            <a:endParaRPr lang="ru-RU" altLang="ru-RU" sz="2000" dirty="0"/>
          </a:p>
          <a:p>
            <a:pPr eaLnBrk="0" fontAlgn="base" hangingPunct="0">
              <a:lnSpc>
                <a:spcPct val="100000"/>
              </a:lnSpc>
              <a:spcBef>
                <a:spcPts val="400"/>
              </a:spcBef>
              <a:spcAft>
                <a:spcPct val="0"/>
              </a:spcAft>
            </a:pPr>
            <a:r>
              <a:rPr lang="en-US" altLang="ru-RU" sz="2000" dirty="0"/>
              <a:t>Note. </a:t>
            </a:r>
            <a:r>
              <a:rPr lang="ru-RU" altLang="ru-RU" sz="2000" dirty="0" err="1"/>
              <a:t>Features</a:t>
            </a:r>
            <a:r>
              <a:rPr lang="ru-RU" altLang="ru-RU" sz="2000" dirty="0"/>
              <a:t> </a:t>
            </a:r>
            <a:r>
              <a:rPr lang="ru-RU" altLang="ru-RU" sz="2000" dirty="0" err="1"/>
              <a:t>with</a:t>
            </a:r>
            <a:r>
              <a:rPr lang="ru-RU" altLang="ru-RU" sz="2000" dirty="0"/>
              <a:t> </a:t>
            </a:r>
            <a:r>
              <a:rPr lang="ru-RU" altLang="ru-RU" sz="2000" dirty="0" err="1"/>
              <a:t>high</a:t>
            </a:r>
            <a:r>
              <a:rPr lang="ru-RU" altLang="ru-RU" sz="2000" dirty="0"/>
              <a:t> </a:t>
            </a:r>
            <a:r>
              <a:rPr lang="ru-RU" altLang="ru-RU" sz="2000" dirty="0" err="1"/>
              <a:t>correlation</a:t>
            </a:r>
            <a:r>
              <a:rPr lang="ru-RU" altLang="ru-RU" sz="2000" dirty="0"/>
              <a:t> </a:t>
            </a:r>
            <a:r>
              <a:rPr lang="ru-RU" altLang="ru-RU" sz="2000" dirty="0" err="1"/>
              <a:t>are</a:t>
            </a:r>
            <a:r>
              <a:rPr lang="ru-RU" altLang="ru-RU" sz="2000" dirty="0"/>
              <a:t> </a:t>
            </a:r>
            <a:r>
              <a:rPr lang="ru-RU" altLang="ru-RU" sz="2000" dirty="0" err="1"/>
              <a:t>more</a:t>
            </a:r>
            <a:r>
              <a:rPr lang="ru-RU" altLang="ru-RU" sz="2000" dirty="0"/>
              <a:t> </a:t>
            </a:r>
            <a:r>
              <a:rPr lang="ru-RU" altLang="ru-RU" sz="2000" dirty="0" err="1"/>
              <a:t>linearly</a:t>
            </a:r>
            <a:r>
              <a:rPr lang="ru-RU" altLang="ru-RU" sz="2000" dirty="0"/>
              <a:t> </a:t>
            </a:r>
            <a:r>
              <a:rPr lang="ru-RU" altLang="ru-RU" sz="2000" dirty="0" err="1"/>
              <a:t>dependent</a:t>
            </a:r>
            <a:r>
              <a:rPr lang="ru-RU" altLang="ru-RU" sz="2000" dirty="0"/>
              <a:t> </a:t>
            </a:r>
            <a:r>
              <a:rPr lang="ru-RU" altLang="ru-RU" sz="2000" dirty="0" err="1"/>
              <a:t>and</a:t>
            </a:r>
            <a:r>
              <a:rPr lang="ru-RU" altLang="ru-RU" sz="2000" dirty="0"/>
              <a:t> </a:t>
            </a:r>
            <a:r>
              <a:rPr lang="ru-RU" altLang="ru-RU" sz="2000" dirty="0" err="1"/>
              <a:t>hence</a:t>
            </a:r>
            <a:r>
              <a:rPr lang="ru-RU" altLang="ru-RU" sz="2000" dirty="0"/>
              <a:t> </a:t>
            </a:r>
            <a:r>
              <a:rPr lang="ru-RU" altLang="ru-RU" sz="2000" dirty="0" err="1"/>
              <a:t>have</a:t>
            </a:r>
            <a:r>
              <a:rPr lang="ru-RU" altLang="ru-RU" sz="2000" dirty="0"/>
              <a:t> </a:t>
            </a:r>
            <a:r>
              <a:rPr lang="ru-RU" altLang="ru-RU" sz="2000" dirty="0" err="1"/>
              <a:t>almost</a:t>
            </a:r>
            <a:r>
              <a:rPr lang="ru-RU" altLang="ru-RU" sz="2000" dirty="0"/>
              <a:t> </a:t>
            </a:r>
            <a:r>
              <a:rPr lang="ru-RU" altLang="ru-RU" sz="2000" dirty="0" err="1"/>
              <a:t>the</a:t>
            </a:r>
            <a:r>
              <a:rPr lang="ru-RU" altLang="ru-RU" sz="2000" dirty="0"/>
              <a:t> </a:t>
            </a:r>
            <a:r>
              <a:rPr lang="ru-RU" altLang="ru-RU" sz="2000" dirty="0" err="1"/>
              <a:t>same</a:t>
            </a:r>
            <a:r>
              <a:rPr lang="ru-RU" altLang="ru-RU" sz="2000" dirty="0"/>
              <a:t> </a:t>
            </a:r>
            <a:r>
              <a:rPr lang="ru-RU" altLang="ru-RU" sz="2000" dirty="0" err="1"/>
              <a:t>effect</a:t>
            </a:r>
            <a:r>
              <a:rPr lang="ru-RU" altLang="ru-RU" sz="2000" dirty="0"/>
              <a:t> </a:t>
            </a:r>
            <a:r>
              <a:rPr lang="ru-RU" altLang="ru-RU" sz="2000" dirty="0" err="1"/>
              <a:t>on</a:t>
            </a:r>
            <a:r>
              <a:rPr lang="ru-RU" altLang="ru-RU" sz="2000" dirty="0"/>
              <a:t> </a:t>
            </a:r>
            <a:r>
              <a:rPr lang="ru-RU" altLang="ru-RU" sz="2000" dirty="0" err="1"/>
              <a:t>the</a:t>
            </a:r>
            <a:r>
              <a:rPr lang="ru-RU" altLang="ru-RU" sz="2000" dirty="0"/>
              <a:t> </a:t>
            </a:r>
            <a:r>
              <a:rPr lang="ru-RU" altLang="ru-RU" sz="2000" dirty="0" err="1"/>
              <a:t>dependent</a:t>
            </a:r>
            <a:r>
              <a:rPr lang="ru-RU" altLang="ru-RU" sz="2000" dirty="0"/>
              <a:t> </a:t>
            </a:r>
            <a:r>
              <a:rPr lang="ru-RU" altLang="ru-RU" sz="2000" dirty="0" err="1"/>
              <a:t>variable</a:t>
            </a:r>
            <a:r>
              <a:rPr lang="ru-RU" altLang="ru-RU" sz="2000" dirty="0"/>
              <a:t>. </a:t>
            </a:r>
            <a:r>
              <a:rPr lang="ru-RU" altLang="ru-RU" sz="2000" dirty="0" err="1"/>
              <a:t>So</a:t>
            </a:r>
            <a:r>
              <a:rPr lang="ru-RU" altLang="ru-RU" sz="2000" dirty="0"/>
              <a:t>, </a:t>
            </a:r>
            <a:r>
              <a:rPr lang="ru-RU" altLang="ru-RU" sz="2000" dirty="0" err="1"/>
              <a:t>when</a:t>
            </a:r>
            <a:r>
              <a:rPr lang="ru-RU" altLang="ru-RU" sz="2000" dirty="0"/>
              <a:t> </a:t>
            </a:r>
            <a:r>
              <a:rPr lang="ru-RU" altLang="ru-RU" sz="2000" dirty="0" err="1"/>
              <a:t>two</a:t>
            </a:r>
            <a:r>
              <a:rPr lang="ru-RU" altLang="ru-RU" sz="2000" dirty="0"/>
              <a:t> </a:t>
            </a:r>
            <a:r>
              <a:rPr lang="ru-RU" altLang="ru-RU" sz="2000" dirty="0" err="1"/>
              <a:t>features</a:t>
            </a:r>
            <a:r>
              <a:rPr lang="ru-RU" altLang="ru-RU" sz="2000" dirty="0"/>
              <a:t> </a:t>
            </a:r>
            <a:r>
              <a:rPr lang="ru-RU" altLang="ru-RU" sz="2000" dirty="0" err="1"/>
              <a:t>have</a:t>
            </a:r>
            <a:r>
              <a:rPr lang="ru-RU" altLang="ru-RU" sz="2000" dirty="0"/>
              <a:t> </a:t>
            </a:r>
            <a:r>
              <a:rPr lang="ru-RU" altLang="ru-RU" sz="2000" dirty="0" err="1"/>
              <a:t>high</a:t>
            </a:r>
            <a:r>
              <a:rPr lang="ru-RU" altLang="ru-RU" sz="2000" dirty="0"/>
              <a:t> </a:t>
            </a:r>
            <a:r>
              <a:rPr lang="ru-RU" altLang="ru-RU" sz="2000" dirty="0" err="1"/>
              <a:t>correlation</a:t>
            </a:r>
            <a:r>
              <a:rPr lang="ru-RU" altLang="ru-RU" sz="2000" dirty="0"/>
              <a:t>, </a:t>
            </a:r>
            <a:r>
              <a:rPr lang="ru-RU" altLang="ru-RU" sz="2000" dirty="0" err="1"/>
              <a:t>we</a:t>
            </a:r>
            <a:r>
              <a:rPr lang="ru-RU" altLang="ru-RU" sz="2000" dirty="0"/>
              <a:t> </a:t>
            </a:r>
            <a:r>
              <a:rPr lang="ru-RU" altLang="ru-RU" sz="2000" dirty="0" err="1"/>
              <a:t>can</a:t>
            </a:r>
            <a:r>
              <a:rPr lang="ru-RU" altLang="ru-RU" sz="2000" dirty="0"/>
              <a:t> </a:t>
            </a:r>
            <a:r>
              <a:rPr lang="ru-RU" altLang="ru-RU" sz="2000" dirty="0" err="1"/>
              <a:t>drop</a:t>
            </a:r>
            <a:r>
              <a:rPr lang="ru-RU" altLang="ru-RU" sz="2000" dirty="0"/>
              <a:t> </a:t>
            </a:r>
            <a:r>
              <a:rPr lang="ru-RU" altLang="ru-RU" sz="2000" dirty="0" err="1"/>
              <a:t>one</a:t>
            </a:r>
            <a:r>
              <a:rPr lang="ru-RU" altLang="ru-RU" sz="2000" dirty="0"/>
              <a:t> </a:t>
            </a:r>
            <a:r>
              <a:rPr lang="ru-RU" altLang="ru-RU" sz="2000" dirty="0" err="1"/>
              <a:t>of</a:t>
            </a:r>
            <a:r>
              <a:rPr lang="ru-RU" altLang="ru-RU" sz="2000" dirty="0"/>
              <a:t> </a:t>
            </a:r>
            <a:r>
              <a:rPr lang="ru-RU" altLang="ru-RU" sz="2000" dirty="0" err="1"/>
              <a:t>the</a:t>
            </a:r>
            <a:r>
              <a:rPr lang="ru-RU" altLang="ru-RU" sz="2000" dirty="0"/>
              <a:t> </a:t>
            </a:r>
            <a:r>
              <a:rPr lang="ru-RU" altLang="ru-RU" sz="2000" dirty="0" err="1"/>
              <a:t>two</a:t>
            </a:r>
            <a:r>
              <a:rPr lang="ru-RU" altLang="ru-RU" sz="2000" dirty="0"/>
              <a:t> </a:t>
            </a:r>
            <a:r>
              <a:rPr lang="ru-RU" altLang="ru-RU" sz="2000" dirty="0" err="1"/>
              <a:t>features</a:t>
            </a:r>
            <a:r>
              <a:rPr lang="ru-RU" altLang="ru-RU" sz="2000" dirty="0"/>
              <a:t>. </a:t>
            </a:r>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2" descr="image.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Rectangle 3"/>
          <p:cNvSpPr>
            <a:spLocks noChangeArrowheads="1"/>
          </p:cNvSpPr>
          <p:nvPr/>
        </p:nvSpPr>
        <p:spPr bwMode="auto">
          <a:xfrm>
            <a:off x="6003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7" name="AutoShape 2" descr="image.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1" name="Rectangle 1"/>
          <p:cNvSpPr>
            <a:spLocks noChangeArrowheads="1"/>
          </p:cNvSpPr>
          <p:nvPr/>
        </p:nvSpPr>
        <p:spPr bwMode="auto">
          <a:xfrm>
            <a:off x="6003634"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3" descr="image.p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Rectangle 1"/>
          <p:cNvSpPr>
            <a:spLocks noChangeArrowheads="1"/>
          </p:cNvSpPr>
          <p:nvPr/>
        </p:nvSpPr>
        <p:spPr bwMode="auto">
          <a:xfrm>
            <a:off x="0" y="-247469"/>
            <a:ext cx="184731" cy="494939"/>
          </a:xfrm>
          <a:prstGeom prst="rect">
            <a:avLst/>
          </a:prstGeom>
          <a:solidFill>
            <a:srgbClr val="E3F2F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2"/>
          <p:cNvSpPr>
            <a:spLocks noChangeArrowheads="1"/>
          </p:cNvSpPr>
          <p:nvPr/>
        </p:nvSpPr>
        <p:spPr bwMode="auto">
          <a:xfrm>
            <a:off x="0" y="90100"/>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405495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27025" y="365125"/>
            <a:ext cx="11318875" cy="1053477"/>
          </a:xfrm>
        </p:spPr>
        <p:txBody>
          <a:bodyPr>
            <a:normAutofit/>
          </a:bodyPr>
          <a:lstStyle/>
          <a:p>
            <a:r>
              <a:rPr lang="en-US" b="1" dirty="0"/>
              <a:t>Feature Selection</a:t>
            </a: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327025" y="1165356"/>
                <a:ext cx="11422879" cy="5451344"/>
              </a:xfrm>
            </p:spPr>
            <p:txBody>
              <a:bodyPr>
                <a:noAutofit/>
              </a:bodyPr>
              <a:lstStyle/>
              <a:p>
                <a:pPr>
                  <a:lnSpc>
                    <a:spcPct val="100000"/>
                  </a:lnSpc>
                </a:pPr>
                <a:r>
                  <a:rPr lang="en-US" sz="2000" b="1" dirty="0" smtClean="0"/>
                  <a:t>Note. </a:t>
                </a:r>
                <a:r>
                  <a:rPr lang="en-US" sz="2000" dirty="0" smtClean="0"/>
                  <a:t> </a:t>
                </a:r>
                <a:r>
                  <a:rPr lang="en-US" sz="2000" dirty="0"/>
                  <a:t>In other </a:t>
                </a:r>
                <a:r>
                  <a:rPr lang="en-US" sz="2000" dirty="0" smtClean="0"/>
                  <a:t>interpretation </a:t>
                </a:r>
                <a:r>
                  <a:rPr lang="en-US" sz="2000" dirty="0"/>
                  <a:t>the k-best (most independent) feature can be rest based on the Correlation or distance analysis.  </a:t>
                </a:r>
                <a:endParaRPr lang="en-US" sz="2000" dirty="0" smtClean="0"/>
              </a:p>
              <a:p>
                <a:pPr>
                  <a:lnSpc>
                    <a:spcPct val="100000"/>
                  </a:lnSpc>
                </a:pPr>
                <a:r>
                  <a:rPr lang="en-US" sz="2000" dirty="0" smtClean="0"/>
                  <a:t>In </a:t>
                </a:r>
                <a:r>
                  <a:rPr lang="en-US" sz="2000" dirty="0"/>
                  <a:t>the classification supervised case the importance of each feature can be estimated for each class, for instance Fisher Score in this case can be given as</a:t>
                </a:r>
                <a:endParaRPr lang="ru-RU" sz="2000" dirty="0"/>
              </a:p>
              <a:p>
                <a:pPr marL="0" indent="0">
                  <a:lnSpc>
                    <a:spcPct val="100000"/>
                  </a:lnSpc>
                  <a:buNone/>
                </a:pPr>
                <a14:m>
                  <m:oMathPara xmlns:m="http://schemas.openxmlformats.org/officeDocument/2006/math">
                    <m:oMathParaPr>
                      <m:jc m:val="centerGroup"/>
                    </m:oMathParaPr>
                    <m:oMath xmlns:m="http://schemas.openxmlformats.org/officeDocument/2006/math">
                      <m:sSub>
                        <m:sSubPr>
                          <m:ctrlPr>
                            <a:rPr lang="ru-RU" sz="2000" i="1">
                              <a:latin typeface="Cambria Math" panose="02040503050406030204" pitchFamily="18" charset="0"/>
                            </a:rPr>
                          </m:ctrlPr>
                        </m:sSubPr>
                        <m:e>
                          <m:r>
                            <a:rPr lang="en-US" sz="2000" i="1">
                              <a:latin typeface="Cambria Math" panose="02040503050406030204" pitchFamily="18" charset="0"/>
                            </a:rPr>
                            <m:t>𝐹</m:t>
                          </m:r>
                        </m:e>
                        <m:sub>
                          <m:r>
                            <a:rPr lang="en-US" sz="2000" i="1">
                              <a:latin typeface="Cambria Math" panose="02040503050406030204" pitchFamily="18" charset="0"/>
                            </a:rPr>
                            <m:t>𝑖</m:t>
                          </m:r>
                        </m:sub>
                      </m:sSub>
                      <m:r>
                        <a:rPr lang="en-US" sz="2000" i="1">
                          <a:latin typeface="Cambria Math" panose="02040503050406030204" pitchFamily="18" charset="0"/>
                        </a:rPr>
                        <m:t>=</m:t>
                      </m:r>
                      <m:f>
                        <m:fPr>
                          <m:ctrlPr>
                            <a:rPr lang="ru-RU" sz="2000" i="1">
                              <a:latin typeface="Cambria Math" panose="02040503050406030204" pitchFamily="18" charset="0"/>
                            </a:rPr>
                          </m:ctrlPr>
                        </m:fPr>
                        <m:num>
                          <m:nary>
                            <m:naryPr>
                              <m:chr m:val="∑"/>
                              <m:limLoc m:val="undOvr"/>
                              <m:ctrlPr>
                                <a:rPr lang="ru-RU" sz="2000" i="1">
                                  <a:latin typeface="Cambria Math" panose="02040503050406030204" pitchFamily="18" charset="0"/>
                                </a:rPr>
                              </m:ctrlPr>
                            </m:naryPr>
                            <m:sub>
                              <m:r>
                                <a:rPr lang="en-US" sz="2000" i="1">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𝐽</m:t>
                              </m:r>
                            </m:sup>
                            <m:e>
                              <m:sSub>
                                <m:sSubPr>
                                  <m:ctrlPr>
                                    <a:rPr lang="ru-RU"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𝑗</m:t>
                                  </m:r>
                                </m:sub>
                              </m:sSub>
                              <m:r>
                                <a:rPr lang="en-US" sz="2000" i="1">
                                  <a:latin typeface="Cambria Math" panose="02040503050406030204" pitchFamily="18" charset="0"/>
                                </a:rPr>
                                <m:t>(</m:t>
                              </m:r>
                              <m:sSub>
                                <m:sSubPr>
                                  <m:ctrlPr>
                                    <a:rPr lang="ru-RU"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𝑖𝑗</m:t>
                                  </m:r>
                                </m:sub>
                              </m:sSub>
                              <m:r>
                                <a:rPr lang="en-US" sz="2000" i="1">
                                  <a:latin typeface="Cambria Math" panose="02040503050406030204" pitchFamily="18" charset="0"/>
                                </a:rPr>
                                <m:t>−</m:t>
                              </m:r>
                              <m:sSub>
                                <m:sSubPr>
                                  <m:ctrlPr>
                                    <a:rPr lang="ru-RU"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𝑖</m:t>
                                  </m:r>
                                </m:sub>
                              </m:sSub>
                              <m:sSup>
                                <m:sSupPr>
                                  <m:ctrlPr>
                                    <a:rPr lang="ru-RU" sz="2000" i="1">
                                      <a:latin typeface="Cambria Math" panose="02040503050406030204" pitchFamily="18" charset="0"/>
                                    </a:rPr>
                                  </m:ctrlPr>
                                </m:sSupPr>
                                <m:e>
                                  <m:r>
                                    <a:rPr lang="en-US" sz="2000" i="1">
                                      <a:latin typeface="Cambria Math" panose="02040503050406030204" pitchFamily="18" charset="0"/>
                                    </a:rPr>
                                    <m:t>)</m:t>
                                  </m:r>
                                </m:e>
                                <m:sup>
                                  <m:r>
                                    <a:rPr lang="en-US" sz="2000" i="1">
                                      <a:latin typeface="Cambria Math" panose="02040503050406030204" pitchFamily="18" charset="0"/>
                                    </a:rPr>
                                    <m:t>2</m:t>
                                  </m:r>
                                </m:sup>
                              </m:sSup>
                            </m:e>
                          </m:nary>
                        </m:num>
                        <m:den>
                          <m:nary>
                            <m:naryPr>
                              <m:chr m:val="∑"/>
                              <m:limLoc m:val="undOvr"/>
                              <m:ctrlPr>
                                <a:rPr lang="ru-RU" sz="2000" i="1">
                                  <a:latin typeface="Cambria Math" panose="02040503050406030204" pitchFamily="18" charset="0"/>
                                </a:rPr>
                              </m:ctrlPr>
                            </m:naryPr>
                            <m:sub>
                              <m:r>
                                <a:rPr lang="en-US" sz="2000" i="1">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𝐽</m:t>
                              </m:r>
                            </m:sup>
                            <m:e>
                              <m:sSub>
                                <m:sSubPr>
                                  <m:ctrlPr>
                                    <a:rPr lang="ru-RU"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𝑗</m:t>
                                  </m:r>
                                </m:sub>
                              </m:sSub>
                              <m:sSubSup>
                                <m:sSubSupPr>
                                  <m:ctrlPr>
                                    <a:rPr lang="ru-RU" sz="2000" i="1">
                                      <a:latin typeface="Cambria Math" panose="02040503050406030204" pitchFamily="18" charset="0"/>
                                    </a:rPr>
                                  </m:ctrlPr>
                                </m:sSubSupPr>
                                <m:e>
                                  <m:r>
                                    <a:rPr lang="en-US" sz="2000" i="1">
                                      <a:latin typeface="Cambria Math" panose="02040503050406030204" pitchFamily="18" charset="0"/>
                                    </a:rPr>
                                    <m:t>𝜎</m:t>
                                  </m:r>
                                </m:e>
                                <m:sub>
                                  <m:r>
                                    <a:rPr lang="en-US" sz="2000" i="1">
                                      <a:latin typeface="Cambria Math" panose="02040503050406030204" pitchFamily="18" charset="0"/>
                                    </a:rPr>
                                    <m:t>𝑖𝑗</m:t>
                                  </m:r>
                                </m:sub>
                                <m:sup>
                                  <m:r>
                                    <a:rPr lang="en-US" sz="2000" i="1">
                                      <a:latin typeface="Cambria Math" panose="02040503050406030204" pitchFamily="18" charset="0"/>
                                    </a:rPr>
                                    <m:t>2</m:t>
                                  </m:r>
                                </m:sup>
                              </m:sSubSup>
                            </m:e>
                          </m:nary>
                        </m:den>
                      </m:f>
                      <m:r>
                        <a:rPr lang="en-US" sz="2000" i="1">
                          <a:latin typeface="Cambria Math" panose="02040503050406030204" pitchFamily="18" charset="0"/>
                        </a:rPr>
                        <m:t>,</m:t>
                      </m:r>
                    </m:oMath>
                  </m:oMathPara>
                </a14:m>
                <a:endParaRPr lang="ru-RU" sz="2000" dirty="0"/>
              </a:p>
              <a:p>
                <a:pPr>
                  <a:lnSpc>
                    <a:spcPct val="100000"/>
                  </a:lnSpc>
                </a:pPr>
                <a:r>
                  <a:rPr lang="en-US" sz="2000" dirty="0"/>
                  <a:t>where </a:t>
                </a:r>
                <a14:m>
                  <m:oMath xmlns:m="http://schemas.openxmlformats.org/officeDocument/2006/math">
                    <m:sSub>
                      <m:sSubPr>
                        <m:ctrlPr>
                          <a:rPr lang="ru-RU"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𝑖𝑗</m:t>
                        </m:r>
                      </m:sub>
                    </m:sSub>
                  </m:oMath>
                </a14:m>
                <a:r>
                  <a:rPr lang="en-US" sz="2000" dirty="0"/>
                  <a:t> and </a:t>
                </a:r>
                <a14:m>
                  <m:oMath xmlns:m="http://schemas.openxmlformats.org/officeDocument/2006/math">
                    <m:sSubSup>
                      <m:sSubSupPr>
                        <m:ctrlPr>
                          <a:rPr lang="ru-RU" sz="2000" i="1">
                            <a:latin typeface="Cambria Math" panose="02040503050406030204" pitchFamily="18" charset="0"/>
                          </a:rPr>
                        </m:ctrlPr>
                      </m:sSubSupPr>
                      <m:e>
                        <m:r>
                          <a:rPr lang="en-US" sz="2000" i="1">
                            <a:latin typeface="Cambria Math" panose="02040503050406030204" pitchFamily="18" charset="0"/>
                          </a:rPr>
                          <m:t>𝜎</m:t>
                        </m:r>
                      </m:e>
                      <m:sub>
                        <m:r>
                          <a:rPr lang="en-US" sz="2000" i="1">
                            <a:latin typeface="Cambria Math" panose="02040503050406030204" pitchFamily="18" charset="0"/>
                          </a:rPr>
                          <m:t>𝑖𝑗</m:t>
                        </m:r>
                      </m:sub>
                      <m:sup>
                        <m:r>
                          <a:rPr lang="en-US" sz="2000" i="1">
                            <a:latin typeface="Cambria Math" panose="02040503050406030204" pitchFamily="18" charset="0"/>
                          </a:rPr>
                          <m:t>2</m:t>
                        </m:r>
                      </m:sup>
                    </m:sSubSup>
                  </m:oMath>
                </a14:m>
                <a:r>
                  <a:rPr lang="en-US" sz="2000" dirty="0"/>
                  <a:t> are mean and variance of </a:t>
                </a:r>
                <a14:m>
                  <m:oMath xmlns:m="http://schemas.openxmlformats.org/officeDocument/2006/math">
                    <m:r>
                      <a:rPr lang="en-US" sz="2000" i="1">
                        <a:latin typeface="Cambria Math" panose="02040503050406030204" pitchFamily="18" charset="0"/>
                      </a:rPr>
                      <m:t>𝑖</m:t>
                    </m:r>
                  </m:oMath>
                </a14:m>
                <a:r>
                  <a:rPr lang="en-US" sz="2000" dirty="0"/>
                  <a:t>-</a:t>
                </a:r>
                <a:r>
                  <a:rPr lang="en-US" sz="2000" dirty="0" err="1"/>
                  <a:t>th</a:t>
                </a:r>
                <a:r>
                  <a:rPr lang="en-US" sz="2000" dirty="0"/>
                  <a:t> feature in </a:t>
                </a:r>
                <a14:m>
                  <m:oMath xmlns:m="http://schemas.openxmlformats.org/officeDocument/2006/math">
                    <m:r>
                      <a:rPr lang="en-US" sz="2000" i="1">
                        <a:latin typeface="Cambria Math" panose="02040503050406030204" pitchFamily="18" charset="0"/>
                      </a:rPr>
                      <m:t>𝑗</m:t>
                    </m:r>
                  </m:oMath>
                </a14:m>
                <a:r>
                  <a:rPr lang="en-US" sz="2000" dirty="0"/>
                  <a:t>-</a:t>
                </a:r>
                <a:r>
                  <a:rPr lang="en-US" sz="2000" dirty="0" err="1"/>
                  <a:t>th</a:t>
                </a:r>
                <a:r>
                  <a:rPr lang="en-US" sz="2000" dirty="0"/>
                  <a:t> class, </a:t>
                </a:r>
                <a14:m>
                  <m:oMath xmlns:m="http://schemas.openxmlformats.org/officeDocument/2006/math">
                    <m:sSub>
                      <m:sSubPr>
                        <m:ctrlPr>
                          <a:rPr lang="ru-RU"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𝑗</m:t>
                        </m:r>
                      </m:sub>
                    </m:sSub>
                  </m:oMath>
                </a14:m>
                <a:r>
                  <a:rPr lang="en-US" sz="2000" dirty="0"/>
                  <a:t> is the number of instances in </a:t>
                </a:r>
                <a14:m>
                  <m:oMath xmlns:m="http://schemas.openxmlformats.org/officeDocument/2006/math">
                    <m:r>
                      <a:rPr lang="en-US" sz="2000" i="1">
                        <a:latin typeface="Cambria Math" panose="02040503050406030204" pitchFamily="18" charset="0"/>
                      </a:rPr>
                      <m:t>𝑗</m:t>
                    </m:r>
                  </m:oMath>
                </a14:m>
                <a:r>
                  <a:rPr lang="en-US" sz="2000" dirty="0"/>
                  <a:t>-</a:t>
                </a:r>
                <a:r>
                  <a:rPr lang="en-US" sz="2000" dirty="0" err="1"/>
                  <a:t>th</a:t>
                </a:r>
                <a:r>
                  <a:rPr lang="en-US" sz="2000" dirty="0"/>
                  <a:t> class and </a:t>
                </a:r>
                <a14:m>
                  <m:oMath xmlns:m="http://schemas.openxmlformats.org/officeDocument/2006/math">
                    <m:sSub>
                      <m:sSubPr>
                        <m:ctrlPr>
                          <a:rPr lang="ru-RU"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𝑖</m:t>
                        </m:r>
                      </m:sub>
                    </m:sSub>
                  </m:oMath>
                </a14:m>
                <a:r>
                  <a:rPr lang="en-US" sz="2000" dirty="0"/>
                  <a:t> is the mean of </a:t>
                </a:r>
                <a14:m>
                  <m:oMath xmlns:m="http://schemas.openxmlformats.org/officeDocument/2006/math">
                    <m:r>
                      <a:rPr lang="en-US" sz="2000" i="1">
                        <a:latin typeface="Cambria Math" panose="02040503050406030204" pitchFamily="18" charset="0"/>
                      </a:rPr>
                      <m:t>𝑖</m:t>
                    </m:r>
                  </m:oMath>
                </a14:m>
                <a:r>
                  <a:rPr lang="en-US" sz="2000" dirty="0"/>
                  <a:t>-</a:t>
                </a:r>
                <a:r>
                  <a:rPr lang="en-US" sz="2000" dirty="0" err="1"/>
                  <a:t>th</a:t>
                </a:r>
                <a:r>
                  <a:rPr lang="en-US" sz="2000" dirty="0"/>
                  <a:t> feature</a:t>
                </a:r>
                <a:r>
                  <a:rPr lang="en-US" sz="2000" dirty="0" smtClean="0"/>
                  <a:t>.</a:t>
                </a:r>
              </a:p>
              <a:p>
                <a:pPr>
                  <a:lnSpc>
                    <a:spcPct val="100000"/>
                  </a:lnSpc>
                </a:pPr>
                <a:r>
                  <a:rPr lang="en-US" sz="2000" dirty="0" smtClean="0"/>
                  <a:t>For </a:t>
                </a:r>
                <a:r>
                  <a:rPr lang="en-US" sz="2000" dirty="0"/>
                  <a:t>Regression task feature importance can be also estimated by analyzing the similarity of features values in the training and test datasets.</a:t>
                </a:r>
                <a:endParaRPr lang="ru-RU" sz="2000"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327025" y="1165356"/>
                <a:ext cx="11422879" cy="5451344"/>
              </a:xfrm>
              <a:blipFill>
                <a:blip r:embed="rId2"/>
                <a:stretch>
                  <a:fillRect l="-481" t="-559" r="-641"/>
                </a:stretch>
              </a:blipFill>
            </p:spPr>
            <p:txBody>
              <a:bodyPr/>
              <a:lstStyle/>
              <a:p>
                <a:r>
                  <a:rPr lang="ru-RU">
                    <a:noFill/>
                  </a:rPr>
                  <a:t> </a:t>
                </a:r>
              </a:p>
            </p:txBody>
          </p:sp>
        </mc:Fallback>
      </mc:AlternateContent>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2" descr="image.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Rectangle 3"/>
          <p:cNvSpPr>
            <a:spLocks noChangeArrowheads="1"/>
          </p:cNvSpPr>
          <p:nvPr/>
        </p:nvSpPr>
        <p:spPr bwMode="auto">
          <a:xfrm>
            <a:off x="6003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7" name="AutoShape 2" descr="image.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1" name="Rectangle 1"/>
          <p:cNvSpPr>
            <a:spLocks noChangeArrowheads="1"/>
          </p:cNvSpPr>
          <p:nvPr/>
        </p:nvSpPr>
        <p:spPr bwMode="auto">
          <a:xfrm>
            <a:off x="6003634"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3" descr="image.p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Rectangle 1"/>
          <p:cNvSpPr>
            <a:spLocks noChangeArrowheads="1"/>
          </p:cNvSpPr>
          <p:nvPr/>
        </p:nvSpPr>
        <p:spPr bwMode="auto">
          <a:xfrm>
            <a:off x="0" y="-247469"/>
            <a:ext cx="184731" cy="494939"/>
          </a:xfrm>
          <a:prstGeom prst="rect">
            <a:avLst/>
          </a:prstGeom>
          <a:solidFill>
            <a:srgbClr val="E3F2F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2"/>
          <p:cNvSpPr>
            <a:spLocks noChangeArrowheads="1"/>
          </p:cNvSpPr>
          <p:nvPr/>
        </p:nvSpPr>
        <p:spPr bwMode="auto">
          <a:xfrm>
            <a:off x="0" y="90100"/>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283111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472363"/>
          </a:xfrm>
        </p:spPr>
        <p:txBody>
          <a:bodyPr>
            <a:normAutofit fontScale="90000"/>
          </a:bodyPr>
          <a:lstStyle/>
          <a:p>
            <a:r>
              <a:rPr lang="en-US" b="1" dirty="0"/>
              <a:t>Exploratory Data Analysis (EDA</a:t>
            </a:r>
            <a:r>
              <a:rPr lang="en-US" b="1" dirty="0" smtClean="0"/>
              <a:t>)</a:t>
            </a:r>
            <a:endParaRPr lang="ru-RU" dirty="0"/>
          </a:p>
        </p:txBody>
      </p:sp>
      <p:sp>
        <p:nvSpPr>
          <p:cNvPr id="3" name="Объект 2"/>
          <p:cNvSpPr>
            <a:spLocks noGrp="1"/>
          </p:cNvSpPr>
          <p:nvPr>
            <p:ph idx="1"/>
          </p:nvPr>
        </p:nvSpPr>
        <p:spPr>
          <a:xfrm>
            <a:off x="427290" y="914400"/>
            <a:ext cx="11280448" cy="5537675"/>
          </a:xfrm>
        </p:spPr>
        <p:txBody>
          <a:bodyPr>
            <a:normAutofit/>
          </a:bodyPr>
          <a:lstStyle/>
          <a:p>
            <a:r>
              <a:rPr lang="en-US" sz="2000" b="1" dirty="0"/>
              <a:t>Exploratory Data Analysis (EDA</a:t>
            </a:r>
            <a:r>
              <a:rPr lang="en-US" sz="2000" b="1" dirty="0" smtClean="0"/>
              <a:t>)</a:t>
            </a:r>
          </a:p>
          <a:p>
            <a:pPr lvl="1"/>
            <a:r>
              <a:rPr lang="en-US" sz="2000" dirty="0" smtClean="0"/>
              <a:t>EDA </a:t>
            </a:r>
            <a:r>
              <a:rPr lang="en-US" sz="2000" dirty="0"/>
              <a:t>refers to the critical process of performing initial investigations on data so as to discover patterns</a:t>
            </a:r>
            <a:r>
              <a:rPr lang="en-US" sz="2000" dirty="0" smtClean="0"/>
              <a:t>, to </a:t>
            </a:r>
            <a:r>
              <a:rPr lang="en-US" sz="2000" dirty="0"/>
              <a:t>spot anomalies</a:t>
            </a:r>
            <a:r>
              <a:rPr lang="en-US" sz="2000" dirty="0" smtClean="0"/>
              <a:t>,</a:t>
            </a:r>
            <a:r>
              <a:rPr lang="ru-RU" sz="2000" dirty="0" smtClean="0"/>
              <a:t> </a:t>
            </a:r>
            <a:r>
              <a:rPr lang="en-US" sz="2000" dirty="0" smtClean="0"/>
              <a:t>to </a:t>
            </a:r>
            <a:r>
              <a:rPr lang="en-US" sz="2000" dirty="0"/>
              <a:t>test hypothesis and to check assumptions with the help of summary statistics and graphical representations.</a:t>
            </a:r>
          </a:p>
          <a:p>
            <a:r>
              <a:rPr lang="en-US" sz="2000" b="1" dirty="0"/>
              <a:t>E</a:t>
            </a:r>
            <a:r>
              <a:rPr lang="en-US" sz="2000" b="1" dirty="0" smtClean="0"/>
              <a:t>DA </a:t>
            </a:r>
            <a:r>
              <a:rPr lang="en-US" sz="2000" b="1" dirty="0"/>
              <a:t>includes such parameters estimation as</a:t>
            </a:r>
            <a:r>
              <a:rPr lang="en-US" sz="2000" dirty="0"/>
              <a:t>:</a:t>
            </a:r>
          </a:p>
          <a:p>
            <a:pPr lvl="1"/>
            <a:r>
              <a:rPr lang="en-US" sz="2000" dirty="0"/>
              <a:t>Minimum, quartiles, Median, mean, Maximum values.</a:t>
            </a:r>
          </a:p>
          <a:p>
            <a:pPr lvl="1"/>
            <a:r>
              <a:rPr lang="en-US" sz="2000" dirty="0"/>
              <a:t>values deviation, normal-distribution hypnosis checking, skewness, kurtosis.</a:t>
            </a:r>
          </a:p>
          <a:p>
            <a:pPr lvl="1"/>
            <a:r>
              <a:rPr lang="en-US" sz="2000" dirty="0"/>
              <a:t>stationarity analysis (</a:t>
            </a:r>
            <a:r>
              <a:rPr lang="en-US" sz="2000" dirty="0" err="1"/>
              <a:t>adf</a:t>
            </a:r>
            <a:r>
              <a:rPr lang="en-US" sz="2000" dirty="0"/>
              <a:t>-test, ACF-PCF analysis).</a:t>
            </a:r>
          </a:p>
          <a:p>
            <a:pPr lvl="1"/>
            <a:r>
              <a:rPr lang="en-US" sz="2000" dirty="0"/>
              <a:t>data dependences analysis for multivariate data (correlation, causality analysis).</a:t>
            </a:r>
          </a:p>
          <a:p>
            <a:pPr lvl="1"/>
            <a:r>
              <a:rPr lang="en-US" sz="2000" dirty="0"/>
              <a:t>data visualization (box-plot, histogram-distribution, scatterplot).</a:t>
            </a:r>
          </a:p>
          <a:p>
            <a:pPr lvl="1"/>
            <a:r>
              <a:rPr lang="en-US" sz="2000" dirty="0"/>
              <a:t>missing and outliers value searching.</a:t>
            </a:r>
          </a:p>
          <a:p>
            <a:endParaRPr lang="ru-RU" sz="2000" dirty="0"/>
          </a:p>
        </p:txBody>
      </p:sp>
    </p:spTree>
    <p:extLst>
      <p:ext uri="{BB962C8B-B14F-4D97-AF65-F5344CB8AC3E}">
        <p14:creationId xmlns:p14="http://schemas.microsoft.com/office/powerpoint/2010/main" val="26869551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27025" y="365125"/>
            <a:ext cx="11318875" cy="1053477"/>
          </a:xfrm>
        </p:spPr>
        <p:txBody>
          <a:bodyPr>
            <a:normAutofit/>
          </a:bodyPr>
          <a:lstStyle/>
          <a:p>
            <a:r>
              <a:rPr lang="en-US" b="1" dirty="0"/>
              <a:t>Feature Selection</a:t>
            </a:r>
          </a:p>
        </p:txBody>
      </p:sp>
      <p:sp>
        <p:nvSpPr>
          <p:cNvPr id="3" name="Объект 2"/>
          <p:cNvSpPr>
            <a:spLocks noGrp="1"/>
          </p:cNvSpPr>
          <p:nvPr>
            <p:ph idx="1"/>
          </p:nvPr>
        </p:nvSpPr>
        <p:spPr>
          <a:xfrm>
            <a:off x="327025" y="1165356"/>
            <a:ext cx="11422879" cy="5451344"/>
          </a:xfrm>
        </p:spPr>
        <p:txBody>
          <a:bodyPr>
            <a:noAutofit/>
          </a:bodyPr>
          <a:lstStyle/>
          <a:p>
            <a:pPr eaLnBrk="0" fontAlgn="base" hangingPunct="0">
              <a:lnSpc>
                <a:spcPct val="100000"/>
              </a:lnSpc>
              <a:spcBef>
                <a:spcPct val="0"/>
              </a:spcBef>
              <a:spcAft>
                <a:spcPct val="0"/>
              </a:spcAft>
            </a:pPr>
            <a:r>
              <a:rPr lang="en-US" dirty="0"/>
              <a:t>Example of correlation based feature selection</a:t>
            </a:r>
            <a:endParaRPr lang="ru-RU" altLang="ru-RU" sz="2000" dirty="0"/>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2" descr="image.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Rectangle 3"/>
          <p:cNvSpPr>
            <a:spLocks noChangeArrowheads="1"/>
          </p:cNvSpPr>
          <p:nvPr/>
        </p:nvSpPr>
        <p:spPr bwMode="auto">
          <a:xfrm>
            <a:off x="6003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7" name="AutoShape 2" descr="image.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1" name="Rectangle 1"/>
          <p:cNvSpPr>
            <a:spLocks noChangeArrowheads="1"/>
          </p:cNvSpPr>
          <p:nvPr/>
        </p:nvSpPr>
        <p:spPr bwMode="auto">
          <a:xfrm>
            <a:off x="6003634"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3" descr="image.p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Rectangle 1"/>
          <p:cNvSpPr>
            <a:spLocks noChangeArrowheads="1"/>
          </p:cNvSpPr>
          <p:nvPr/>
        </p:nvSpPr>
        <p:spPr bwMode="auto">
          <a:xfrm>
            <a:off x="0" y="-247469"/>
            <a:ext cx="184731" cy="494939"/>
          </a:xfrm>
          <a:prstGeom prst="rect">
            <a:avLst/>
          </a:prstGeom>
          <a:solidFill>
            <a:srgbClr val="E3F2F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2"/>
          <p:cNvSpPr>
            <a:spLocks noChangeArrowheads="1"/>
          </p:cNvSpPr>
          <p:nvPr/>
        </p:nvSpPr>
        <p:spPr bwMode="auto">
          <a:xfrm>
            <a:off x="0" y="90100"/>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5" name="AutoShape 2" descr="image.pn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6" name="Рисунок 15"/>
          <p:cNvPicPr>
            <a:picLocks noChangeAspect="1"/>
          </p:cNvPicPr>
          <p:nvPr/>
        </p:nvPicPr>
        <p:blipFill>
          <a:blip r:embed="rId2"/>
          <a:stretch>
            <a:fillRect/>
          </a:stretch>
        </p:blipFill>
        <p:spPr>
          <a:xfrm>
            <a:off x="2946400" y="1735898"/>
            <a:ext cx="6999287" cy="4310259"/>
          </a:xfrm>
          <a:prstGeom prst="rect">
            <a:avLst/>
          </a:prstGeom>
        </p:spPr>
      </p:pic>
    </p:spTree>
    <p:extLst>
      <p:ext uri="{BB962C8B-B14F-4D97-AF65-F5344CB8AC3E}">
        <p14:creationId xmlns:p14="http://schemas.microsoft.com/office/powerpoint/2010/main" val="5517293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27025" y="365125"/>
            <a:ext cx="11318875" cy="1053477"/>
          </a:xfrm>
        </p:spPr>
        <p:txBody>
          <a:bodyPr>
            <a:normAutofit/>
          </a:bodyPr>
          <a:lstStyle/>
          <a:p>
            <a:r>
              <a:rPr lang="en-US" b="1" dirty="0"/>
              <a:t>Feature </a:t>
            </a:r>
            <a:r>
              <a:rPr lang="en-US" b="1" dirty="0" smtClean="0"/>
              <a:t>Selection. </a:t>
            </a:r>
            <a:r>
              <a:rPr lang="en-US" b="1" dirty="0" err="1"/>
              <a:t>ANalysis</a:t>
            </a:r>
            <a:r>
              <a:rPr lang="en-US" b="1" dirty="0"/>
              <a:t> Of </a:t>
            </a:r>
            <a:r>
              <a:rPr lang="en-US" b="1" dirty="0" err="1"/>
              <a:t>VAriance</a:t>
            </a:r>
            <a:r>
              <a:rPr lang="en-US" b="1" dirty="0"/>
              <a:t> (ANOVA</a:t>
            </a:r>
            <a:r>
              <a:rPr lang="en-US" b="1" dirty="0" smtClean="0"/>
              <a:t>)</a:t>
            </a:r>
            <a:endParaRPr lang="en-US" b="1" dirty="0"/>
          </a:p>
        </p:txBody>
      </p:sp>
      <p:sp>
        <p:nvSpPr>
          <p:cNvPr id="3" name="Объект 2"/>
          <p:cNvSpPr>
            <a:spLocks noGrp="1"/>
          </p:cNvSpPr>
          <p:nvPr>
            <p:ph idx="1"/>
          </p:nvPr>
        </p:nvSpPr>
        <p:spPr>
          <a:xfrm>
            <a:off x="327025" y="1165356"/>
            <a:ext cx="11422879" cy="5451344"/>
          </a:xfrm>
        </p:spPr>
        <p:txBody>
          <a:bodyPr>
            <a:noAutofit/>
          </a:bodyPr>
          <a:lstStyle/>
          <a:p>
            <a:r>
              <a:rPr lang="en-US" sz="2000" b="1" dirty="0" smtClean="0"/>
              <a:t>ANOVA</a:t>
            </a:r>
            <a:r>
              <a:rPr lang="en-US" sz="2000" dirty="0" smtClean="0"/>
              <a:t> </a:t>
            </a:r>
            <a:r>
              <a:rPr lang="en-US" sz="2000" dirty="0"/>
              <a:t>is a statistical method, used to check the means of two or more groups (features in time series that are significantly different from each other.</a:t>
            </a:r>
            <a:br>
              <a:rPr lang="en-US" sz="2000" dirty="0"/>
            </a:br>
            <a:r>
              <a:rPr lang="en-US" sz="2000" dirty="0"/>
              <a:t>It assumes Hypothesis on testing feature (or variable or column of data)</a:t>
            </a:r>
          </a:p>
          <a:p>
            <a:pPr lvl="1"/>
            <a:r>
              <a:rPr lang="en-US" sz="2000" dirty="0"/>
              <a:t>Null: Means of all groups are equal.</a:t>
            </a:r>
          </a:p>
          <a:p>
            <a:pPr lvl="1"/>
            <a:r>
              <a:rPr lang="en-US" sz="2000" dirty="0"/>
              <a:t>Alternate: At least one mean of the groups are different - we need this.</a:t>
            </a:r>
          </a:p>
          <a:p>
            <a:r>
              <a:rPr lang="en-US" sz="2000" b="1" dirty="0" smtClean="0"/>
              <a:t>Specify </a:t>
            </a:r>
            <a:r>
              <a:rPr lang="en-US" sz="2000" b="1" dirty="0"/>
              <a:t>of ANOVA</a:t>
            </a:r>
          </a:p>
          <a:p>
            <a:pPr lvl="1"/>
            <a:r>
              <a:rPr lang="en-US" sz="2000" dirty="0"/>
              <a:t>By using ANOVA we are want to determine the set of features which are explain (terms of) the variance of the data.</a:t>
            </a:r>
          </a:p>
          <a:p>
            <a:pPr lvl="2"/>
            <a:r>
              <a:rPr lang="en-US" dirty="0"/>
              <a:t>ANOVA allow one to select a set of features which mostly independent one form other and in sum produce full variance of the data.</a:t>
            </a:r>
          </a:p>
          <a:p>
            <a:pPr lvl="1"/>
            <a:r>
              <a:rPr lang="en-US" sz="2000" dirty="0"/>
              <a:t>Use ANOVA when you have one categorical feature and one numerical (like sex (Male, Female) and age 0-100 or like class labels and data).</a:t>
            </a:r>
          </a:p>
          <a:p>
            <a:pPr lvl="1"/>
            <a:r>
              <a:rPr lang="en-US" sz="2000" dirty="0"/>
              <a:t>In ANOVA we </a:t>
            </a:r>
            <a:r>
              <a:rPr lang="en-US" sz="2000" dirty="0" smtClean="0"/>
              <a:t>divide </a:t>
            </a:r>
            <a:r>
              <a:rPr lang="en-US" sz="2000" dirty="0"/>
              <a:t>our features on the groups in correspondence with categorical feature (Male-Ages, Female-Ages).</a:t>
            </a:r>
          </a:p>
          <a:p>
            <a:pPr lvl="1"/>
            <a:r>
              <a:rPr lang="en-US" sz="2000" dirty="0"/>
              <a:t>For Feature (or variable) selection we test the hypothesis that distribution of this feature differs from other for each group.</a:t>
            </a:r>
          </a:p>
          <a:p>
            <a:pPr eaLnBrk="0" fontAlgn="base" hangingPunct="0">
              <a:lnSpc>
                <a:spcPct val="100000"/>
              </a:lnSpc>
              <a:spcBef>
                <a:spcPct val="0"/>
              </a:spcBef>
              <a:spcAft>
                <a:spcPct val="0"/>
              </a:spcAft>
            </a:pPr>
            <a:endParaRPr lang="ru-RU" altLang="ru-RU" sz="2000" dirty="0"/>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2" descr="image.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Rectangle 3"/>
          <p:cNvSpPr>
            <a:spLocks noChangeArrowheads="1"/>
          </p:cNvSpPr>
          <p:nvPr/>
        </p:nvSpPr>
        <p:spPr bwMode="auto">
          <a:xfrm>
            <a:off x="6003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7" name="AutoShape 2" descr="image.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1" name="Rectangle 1"/>
          <p:cNvSpPr>
            <a:spLocks noChangeArrowheads="1"/>
          </p:cNvSpPr>
          <p:nvPr/>
        </p:nvSpPr>
        <p:spPr bwMode="auto">
          <a:xfrm>
            <a:off x="6003634"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3" descr="image.p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Rectangle 1"/>
          <p:cNvSpPr>
            <a:spLocks noChangeArrowheads="1"/>
          </p:cNvSpPr>
          <p:nvPr/>
        </p:nvSpPr>
        <p:spPr bwMode="auto">
          <a:xfrm>
            <a:off x="0" y="-247469"/>
            <a:ext cx="184731" cy="494939"/>
          </a:xfrm>
          <a:prstGeom prst="rect">
            <a:avLst/>
          </a:prstGeom>
          <a:solidFill>
            <a:srgbClr val="E3F2F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2"/>
          <p:cNvSpPr>
            <a:spLocks noChangeArrowheads="1"/>
          </p:cNvSpPr>
          <p:nvPr/>
        </p:nvSpPr>
        <p:spPr bwMode="auto">
          <a:xfrm>
            <a:off x="0" y="90100"/>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5" name="AutoShape 2" descr="image.pn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26690040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27025" y="365125"/>
            <a:ext cx="11318875" cy="1053477"/>
          </a:xfrm>
        </p:spPr>
        <p:txBody>
          <a:bodyPr>
            <a:normAutofit/>
          </a:bodyPr>
          <a:lstStyle/>
          <a:p>
            <a:r>
              <a:rPr lang="en-US" b="1" dirty="0"/>
              <a:t>Feature </a:t>
            </a:r>
            <a:r>
              <a:rPr lang="en-US" b="1" dirty="0" smtClean="0"/>
              <a:t>Selection. </a:t>
            </a:r>
            <a:r>
              <a:rPr lang="en-US" b="1" dirty="0" err="1"/>
              <a:t>ANalysis</a:t>
            </a:r>
            <a:r>
              <a:rPr lang="en-US" b="1" dirty="0"/>
              <a:t> Of </a:t>
            </a:r>
            <a:r>
              <a:rPr lang="en-US" b="1" dirty="0" err="1"/>
              <a:t>VAriance</a:t>
            </a:r>
            <a:r>
              <a:rPr lang="en-US" b="1" dirty="0"/>
              <a:t> (ANOVA</a:t>
            </a:r>
            <a:r>
              <a:rPr lang="en-US" b="1" dirty="0" smtClean="0"/>
              <a:t>)</a:t>
            </a:r>
            <a:endParaRPr lang="en-US" b="1" dirty="0"/>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327025" y="1165356"/>
                <a:ext cx="11422879" cy="5451344"/>
              </a:xfrm>
            </p:spPr>
            <p:txBody>
              <a:bodyPr>
                <a:noAutofit/>
              </a:bodyPr>
              <a:lstStyle/>
              <a:p>
                <a:pPr>
                  <a:lnSpc>
                    <a:spcPct val="100000"/>
                  </a:lnSpc>
                </a:pPr>
                <a:r>
                  <a:rPr lang="en-US" sz="2000" dirty="0"/>
                  <a:t>For determining the ANOVA test the Fisher criteria of each feature </a:t>
                </a:r>
                <a14:m>
                  <m:oMath xmlns:m="http://schemas.openxmlformats.org/officeDocument/2006/math">
                    <m:r>
                      <a:rPr lang="en-US" sz="2000" i="1">
                        <a:latin typeface="Cambria Math" panose="02040503050406030204" pitchFamily="18" charset="0"/>
                      </a:rPr>
                      <m:t>𝑗</m:t>
                    </m:r>
                  </m:oMath>
                </a14:m>
                <a:r>
                  <a:rPr lang="en-US" sz="2000" dirty="0"/>
                  <a:t> can be give as</a:t>
                </a:r>
                <a:endParaRPr lang="ru-RU" sz="2000" dirty="0"/>
              </a:p>
              <a:p>
                <a:pPr marL="0" indent="0">
                  <a:lnSpc>
                    <a:spcPct val="100000"/>
                  </a:lnSpc>
                  <a:buNone/>
                </a:pPr>
                <a14:m>
                  <m:oMathPara xmlns:m="http://schemas.openxmlformats.org/officeDocument/2006/math">
                    <m:oMathParaPr>
                      <m:jc m:val="centerGroup"/>
                    </m:oMathParaPr>
                    <m:oMath xmlns:m="http://schemas.openxmlformats.org/officeDocument/2006/math">
                      <m:sSub>
                        <m:sSubPr>
                          <m:ctrlPr>
                            <a:rPr lang="ru-RU" sz="2000" i="1">
                              <a:latin typeface="Cambria Math" panose="02040503050406030204" pitchFamily="18" charset="0"/>
                            </a:rPr>
                          </m:ctrlPr>
                        </m:sSubPr>
                        <m:e>
                          <m:r>
                            <a:rPr lang="en-US" sz="2000" i="1">
                              <a:latin typeface="Cambria Math" panose="02040503050406030204" pitchFamily="18" charset="0"/>
                            </a:rPr>
                            <m:t>𝐹</m:t>
                          </m:r>
                        </m:e>
                        <m:sub>
                          <m:r>
                            <a:rPr lang="en-US" sz="2000" i="1">
                              <a:latin typeface="Cambria Math" panose="02040503050406030204" pitchFamily="18" charset="0"/>
                            </a:rPr>
                            <m:t>𝑗</m:t>
                          </m:r>
                        </m:sub>
                      </m:sSub>
                      <m:r>
                        <a:rPr lang="en-US" sz="2000" i="1">
                          <a:latin typeface="Cambria Math" panose="02040503050406030204" pitchFamily="18" charset="0"/>
                        </a:rPr>
                        <m:t>=</m:t>
                      </m:r>
                      <m:f>
                        <m:fPr>
                          <m:ctrlPr>
                            <a:rPr lang="ru-RU" sz="2000" i="1">
                              <a:latin typeface="Cambria Math" panose="02040503050406030204" pitchFamily="18" charset="0"/>
                            </a:rPr>
                          </m:ctrlPr>
                        </m:fPr>
                        <m:num>
                          <m:r>
                            <a:rPr lang="en-US" sz="2000" i="1">
                              <a:latin typeface="Cambria Math" panose="02040503050406030204" pitchFamily="18" charset="0"/>
                            </a:rPr>
                            <m:t>𝑀</m:t>
                          </m:r>
                          <m:sSub>
                            <m:sSubPr>
                              <m:ctrlPr>
                                <a:rPr lang="ru-RU"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𝑏𝑔</m:t>
                              </m:r>
                            </m:sub>
                          </m:sSub>
                        </m:num>
                        <m:den>
                          <m:r>
                            <a:rPr lang="en-US" sz="2000" i="1">
                              <a:latin typeface="Cambria Math" panose="02040503050406030204" pitchFamily="18" charset="0"/>
                            </a:rPr>
                            <m:t>𝑀</m:t>
                          </m:r>
                          <m:sSubSup>
                            <m:sSubSupPr>
                              <m:ctrlPr>
                                <a:rPr lang="ru-RU" sz="2000" i="1">
                                  <a:latin typeface="Cambria Math" panose="02040503050406030204" pitchFamily="18" charset="0"/>
                                </a:rPr>
                              </m:ctrlPr>
                            </m:sSubSupPr>
                            <m:e>
                              <m:r>
                                <a:rPr lang="en-US" sz="2000" i="1">
                                  <a:latin typeface="Cambria Math" panose="02040503050406030204" pitchFamily="18" charset="0"/>
                                </a:rPr>
                                <m:t>𝑆</m:t>
                              </m:r>
                            </m:e>
                            <m:sub>
                              <m:r>
                                <a:rPr lang="en-US" sz="2000" i="1">
                                  <a:latin typeface="Cambria Math" panose="02040503050406030204" pitchFamily="18" charset="0"/>
                                </a:rPr>
                                <m:t>𝑤𝑔</m:t>
                              </m:r>
                            </m:sub>
                            <m:sup>
                              <m:r>
                                <a:rPr lang="en-US" sz="2000" i="1">
                                  <a:latin typeface="Cambria Math" panose="02040503050406030204" pitchFamily="18" charset="0"/>
                                </a:rPr>
                                <m:t>𝑗</m:t>
                              </m:r>
                            </m:sup>
                          </m:sSubSup>
                        </m:den>
                      </m:f>
                      <m:r>
                        <a:rPr lang="en-US" sz="2000" i="1">
                          <a:latin typeface="Cambria Math" panose="02040503050406030204" pitchFamily="18" charset="0"/>
                        </a:rPr>
                        <m:t>=</m:t>
                      </m:r>
                      <m:f>
                        <m:fPr>
                          <m:ctrlPr>
                            <a:rPr lang="ru-RU" sz="2000" i="1">
                              <a:latin typeface="Cambria Math" panose="02040503050406030204" pitchFamily="18" charset="0"/>
                            </a:rPr>
                          </m:ctrlPr>
                        </m:fPr>
                        <m:num>
                          <m:r>
                            <a:rPr lang="en-US" sz="2000" i="1">
                              <a:latin typeface="Cambria Math" panose="02040503050406030204" pitchFamily="18" charset="0"/>
                            </a:rPr>
                            <m:t>𝑁</m:t>
                          </m:r>
                          <m:r>
                            <a:rPr lang="en-US" sz="2000" i="1">
                              <a:latin typeface="Cambria Math" panose="02040503050406030204" pitchFamily="18" charset="0"/>
                            </a:rPr>
                            <m:t>−</m:t>
                          </m:r>
                          <m:r>
                            <a:rPr lang="en-US" sz="2000" i="1">
                              <a:latin typeface="Cambria Math" panose="02040503050406030204" pitchFamily="18" charset="0"/>
                            </a:rPr>
                            <m:t>𝐽</m:t>
                          </m:r>
                        </m:num>
                        <m:den>
                          <m:r>
                            <a:rPr lang="en-US" sz="2000" i="1">
                              <a:latin typeface="Cambria Math" panose="02040503050406030204" pitchFamily="18" charset="0"/>
                            </a:rPr>
                            <m:t>𝐽</m:t>
                          </m:r>
                          <m:r>
                            <a:rPr lang="en-US" sz="2000" i="1">
                              <a:latin typeface="Cambria Math" panose="02040503050406030204" pitchFamily="18" charset="0"/>
                            </a:rPr>
                            <m:t>−1</m:t>
                          </m:r>
                        </m:den>
                      </m:f>
                      <m:f>
                        <m:fPr>
                          <m:ctrlPr>
                            <a:rPr lang="ru-RU" sz="2000" i="1">
                              <a:latin typeface="Cambria Math" panose="02040503050406030204" pitchFamily="18" charset="0"/>
                            </a:rPr>
                          </m:ctrlPr>
                        </m:fPr>
                        <m:num>
                          <m:nary>
                            <m:naryPr>
                              <m:chr m:val="∑"/>
                              <m:limLoc m:val="undOvr"/>
                              <m:ctrlPr>
                                <a:rPr lang="ru-RU" sz="2000" i="1">
                                  <a:latin typeface="Cambria Math" panose="02040503050406030204" pitchFamily="18" charset="0"/>
                                </a:rPr>
                              </m:ctrlPr>
                            </m:naryPr>
                            <m:sub>
                              <m:r>
                                <a:rPr lang="en-US" sz="2000" i="1">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𝐽</m:t>
                              </m:r>
                            </m:sup>
                            <m:e>
                              <m:r>
                                <a:rPr lang="en-US" sz="2000" i="1">
                                  <a:latin typeface="Cambria Math" panose="02040503050406030204" pitchFamily="18" charset="0"/>
                                </a:rPr>
                                <m:t>(</m:t>
                              </m:r>
                            </m:e>
                          </m:nary>
                          <m:sSub>
                            <m:sSubPr>
                              <m:ctrlPr>
                                <a:rPr lang="ru-RU" sz="2000" i="1">
                                  <a:latin typeface="Cambria Math" panose="02040503050406030204" pitchFamily="18" charset="0"/>
                                </a:rPr>
                              </m:ctrlPr>
                            </m:sSubPr>
                            <m:e>
                              <m:r>
                                <a:rPr lang="en-US" sz="2000" i="1">
                                  <a:latin typeface="Cambria Math" panose="02040503050406030204" pitchFamily="18" charset="0"/>
                                </a:rPr>
                                <m:t>𝑀</m:t>
                              </m:r>
                            </m:e>
                            <m:sub>
                              <m:r>
                                <a:rPr lang="en-US" sz="2000" i="1">
                                  <a:latin typeface="Cambria Math" panose="02040503050406030204" pitchFamily="18" charset="0"/>
                                </a:rPr>
                                <m:t>𝑗</m:t>
                              </m:r>
                            </m:sub>
                          </m:sSub>
                          <m:r>
                            <a:rPr lang="en-US" sz="2000" i="1">
                              <a:latin typeface="Cambria Math" panose="02040503050406030204" pitchFamily="18" charset="0"/>
                            </a:rPr>
                            <m:t>−</m:t>
                          </m:r>
                          <m:sSub>
                            <m:sSubPr>
                              <m:ctrlPr>
                                <a:rPr lang="ru-RU" sz="2000" i="1">
                                  <a:latin typeface="Cambria Math" panose="02040503050406030204" pitchFamily="18" charset="0"/>
                                </a:rPr>
                              </m:ctrlPr>
                            </m:sSubPr>
                            <m:e>
                              <m:r>
                                <a:rPr lang="en-US" sz="2000" i="1">
                                  <a:latin typeface="Cambria Math" panose="02040503050406030204" pitchFamily="18" charset="0"/>
                                </a:rPr>
                                <m:t>𝑀</m:t>
                              </m:r>
                            </m:e>
                            <m:sub>
                              <m:r>
                                <a:rPr lang="en-US" sz="2000" i="1">
                                  <a:latin typeface="Cambria Math" panose="02040503050406030204" pitchFamily="18" charset="0"/>
                                </a:rPr>
                                <m:t>𝑡𝑜𝑡</m:t>
                              </m:r>
                            </m:sub>
                          </m:sSub>
                          <m:r>
                            <a:rPr lang="en-US" sz="2000" i="1">
                              <a:latin typeface="Cambria Math" panose="02040503050406030204" pitchFamily="18" charset="0"/>
                            </a:rPr>
                            <m:t>)</m:t>
                          </m:r>
                        </m:num>
                        <m:den>
                          <m:nary>
                            <m:naryPr>
                              <m:chr m:val="∑"/>
                              <m:limLoc m:val="undOvr"/>
                              <m:ctrlPr>
                                <a:rPr lang="ru-RU"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𝑁</m:t>
                              </m:r>
                            </m:sup>
                            <m:e>
                              <m:r>
                                <a:rPr lang="en-US" sz="2000" i="1">
                                  <a:latin typeface="Cambria Math" panose="02040503050406030204" pitchFamily="18" charset="0"/>
                                </a:rPr>
                                <m:t>(</m:t>
                              </m:r>
                            </m:e>
                          </m:nary>
                          <m:sSub>
                            <m:sSubPr>
                              <m:ctrlPr>
                                <a:rPr lang="ru-RU"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𝑖𝑗</m:t>
                              </m:r>
                            </m:sub>
                          </m:sSub>
                          <m:r>
                            <a:rPr lang="en-US" sz="2000" i="1">
                              <a:latin typeface="Cambria Math" panose="02040503050406030204" pitchFamily="18" charset="0"/>
                            </a:rPr>
                            <m:t>−</m:t>
                          </m:r>
                          <m:sSub>
                            <m:sSubPr>
                              <m:ctrlPr>
                                <a:rPr lang="ru-RU" sz="2000" i="1">
                                  <a:latin typeface="Cambria Math" panose="02040503050406030204" pitchFamily="18" charset="0"/>
                                </a:rPr>
                              </m:ctrlPr>
                            </m:sSubPr>
                            <m:e>
                              <m:r>
                                <a:rPr lang="en-US" sz="2000" i="1">
                                  <a:latin typeface="Cambria Math" panose="02040503050406030204" pitchFamily="18" charset="0"/>
                                </a:rPr>
                                <m:t>𝑀</m:t>
                              </m:r>
                            </m:e>
                            <m:sub>
                              <m:r>
                                <a:rPr lang="en-US" sz="2000" i="1">
                                  <a:latin typeface="Cambria Math" panose="02040503050406030204" pitchFamily="18" charset="0"/>
                                </a:rPr>
                                <m:t>𝑗</m:t>
                              </m:r>
                            </m:sub>
                          </m:sSub>
                          <m:r>
                            <a:rPr lang="en-US" sz="2000" i="1">
                              <a:latin typeface="Cambria Math" panose="02040503050406030204" pitchFamily="18" charset="0"/>
                            </a:rPr>
                            <m:t>)</m:t>
                          </m:r>
                        </m:den>
                      </m:f>
                      <m:r>
                        <a:rPr lang="en-US" sz="2000" i="1">
                          <a:latin typeface="Cambria Math" panose="02040503050406030204" pitchFamily="18" charset="0"/>
                        </a:rPr>
                        <m:t>,</m:t>
                      </m:r>
                    </m:oMath>
                  </m:oMathPara>
                </a14:m>
                <a:endParaRPr lang="ru-RU" sz="2000" dirty="0"/>
              </a:p>
              <a:p>
                <a:pPr>
                  <a:lnSpc>
                    <a:spcPct val="100000"/>
                  </a:lnSpc>
                </a:pPr>
                <a:r>
                  <a:rPr lang="en-US" sz="2000" dirty="0"/>
                  <a:t>where: </a:t>
                </a:r>
                <a14:m>
                  <m:oMath xmlns:m="http://schemas.openxmlformats.org/officeDocument/2006/math">
                    <m:r>
                      <a:rPr lang="en-US" sz="2000" i="1">
                        <a:latin typeface="Cambria Math" panose="02040503050406030204" pitchFamily="18" charset="0"/>
                      </a:rPr>
                      <m:t>𝑀</m:t>
                    </m:r>
                    <m:sSub>
                      <m:sSubPr>
                        <m:ctrlPr>
                          <a:rPr lang="ru-RU"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𝑏𝑔</m:t>
                        </m:r>
                      </m:sub>
                    </m:sSub>
                  </m:oMath>
                </a14:m>
                <a:r>
                  <a:rPr lang="en-US" sz="2000" dirty="0"/>
                  <a:t> is the sum of squares between groups, </a:t>
                </a:r>
                <a14:m>
                  <m:oMath xmlns:m="http://schemas.openxmlformats.org/officeDocument/2006/math">
                    <m:r>
                      <a:rPr lang="en-US" sz="2000" i="1">
                        <a:latin typeface="Cambria Math" panose="02040503050406030204" pitchFamily="18" charset="0"/>
                      </a:rPr>
                      <m:t>𝑀</m:t>
                    </m:r>
                    <m:sSub>
                      <m:sSubPr>
                        <m:ctrlPr>
                          <a:rPr lang="ru-RU"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𝑏𝑔</m:t>
                        </m:r>
                      </m:sub>
                    </m:sSub>
                    <m:r>
                      <a:rPr lang="en-US" sz="2000" i="1">
                        <a:latin typeface="Cambria Math" panose="02040503050406030204" pitchFamily="18" charset="0"/>
                      </a:rPr>
                      <m:t>=</m:t>
                    </m:r>
                    <m:nary>
                      <m:naryPr>
                        <m:chr m:val="∑"/>
                        <m:limLoc m:val="undOvr"/>
                        <m:ctrlPr>
                          <a:rPr lang="ru-RU" sz="2000" i="1">
                            <a:latin typeface="Cambria Math" panose="02040503050406030204" pitchFamily="18" charset="0"/>
                          </a:rPr>
                        </m:ctrlPr>
                      </m:naryPr>
                      <m:sub>
                        <m:r>
                          <a:rPr lang="en-US" sz="2000" i="1">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𝐽</m:t>
                        </m:r>
                      </m:sup>
                      <m:e>
                        <m:r>
                          <a:rPr lang="en-US" sz="2000" i="1">
                            <a:latin typeface="Cambria Math" panose="02040503050406030204" pitchFamily="18" charset="0"/>
                          </a:rPr>
                          <m:t>(</m:t>
                        </m:r>
                      </m:e>
                    </m:nary>
                    <m:sSub>
                      <m:sSubPr>
                        <m:ctrlPr>
                          <a:rPr lang="ru-RU" sz="2000" i="1">
                            <a:latin typeface="Cambria Math" panose="02040503050406030204" pitchFamily="18" charset="0"/>
                          </a:rPr>
                        </m:ctrlPr>
                      </m:sSubPr>
                      <m:e>
                        <m:r>
                          <a:rPr lang="en-US" sz="2000" i="1">
                            <a:latin typeface="Cambria Math" panose="02040503050406030204" pitchFamily="18" charset="0"/>
                          </a:rPr>
                          <m:t>𝑀</m:t>
                        </m:r>
                      </m:e>
                      <m:sub>
                        <m:r>
                          <a:rPr lang="en-US" sz="2000" i="1">
                            <a:latin typeface="Cambria Math" panose="02040503050406030204" pitchFamily="18" charset="0"/>
                          </a:rPr>
                          <m:t>𝑗</m:t>
                        </m:r>
                      </m:sub>
                    </m:sSub>
                    <m:r>
                      <a:rPr lang="en-US" sz="2000" i="1">
                        <a:latin typeface="Cambria Math" panose="02040503050406030204" pitchFamily="18" charset="0"/>
                      </a:rPr>
                      <m:t>−</m:t>
                    </m:r>
                    <m:sSub>
                      <m:sSubPr>
                        <m:ctrlPr>
                          <a:rPr lang="ru-RU" sz="2000" i="1">
                            <a:latin typeface="Cambria Math" panose="02040503050406030204" pitchFamily="18" charset="0"/>
                          </a:rPr>
                        </m:ctrlPr>
                      </m:sSubPr>
                      <m:e>
                        <m:r>
                          <a:rPr lang="en-US" sz="2000" i="1">
                            <a:latin typeface="Cambria Math" panose="02040503050406030204" pitchFamily="18" charset="0"/>
                          </a:rPr>
                          <m:t>𝑀</m:t>
                        </m:r>
                      </m:e>
                      <m:sub>
                        <m:r>
                          <a:rPr lang="en-US" sz="2000" i="1">
                            <a:latin typeface="Cambria Math" panose="02040503050406030204" pitchFamily="18" charset="0"/>
                          </a:rPr>
                          <m:t>𝑡𝑜𝑡</m:t>
                        </m:r>
                      </m:sub>
                    </m:sSub>
                    <m:r>
                      <a:rPr lang="en-US" sz="2000" i="1">
                        <a:latin typeface="Cambria Math" panose="02040503050406030204" pitchFamily="18" charset="0"/>
                      </a:rPr>
                      <m:t>)/(</m:t>
                    </m:r>
                    <m:r>
                      <a:rPr lang="en-US" sz="2000" i="1">
                        <a:latin typeface="Cambria Math" panose="02040503050406030204" pitchFamily="18" charset="0"/>
                      </a:rPr>
                      <m:t>𝐽</m:t>
                    </m:r>
                    <m:r>
                      <a:rPr lang="en-US" sz="2000" i="1">
                        <a:latin typeface="Cambria Math" panose="02040503050406030204" pitchFamily="18" charset="0"/>
                      </a:rPr>
                      <m:t>−1)</m:t>
                    </m:r>
                  </m:oMath>
                </a14:m>
                <a:r>
                  <a:rPr lang="en-US" sz="2000" dirty="0"/>
                  <a:t>,  </a:t>
                </a:r>
                <a14:m>
                  <m:oMath xmlns:m="http://schemas.openxmlformats.org/officeDocument/2006/math">
                    <m:sSub>
                      <m:sSubPr>
                        <m:ctrlPr>
                          <a:rPr lang="ru-RU" sz="2000" i="1">
                            <a:latin typeface="Cambria Math" panose="02040503050406030204" pitchFamily="18" charset="0"/>
                          </a:rPr>
                        </m:ctrlPr>
                      </m:sSubPr>
                      <m:e>
                        <m:r>
                          <a:rPr lang="en-US" sz="2000" i="1">
                            <a:latin typeface="Cambria Math" panose="02040503050406030204" pitchFamily="18" charset="0"/>
                          </a:rPr>
                          <m:t>𝑀</m:t>
                        </m:r>
                      </m:e>
                      <m:sub>
                        <m:r>
                          <a:rPr lang="en-US" sz="2000" i="1">
                            <a:latin typeface="Cambria Math" panose="02040503050406030204" pitchFamily="18" charset="0"/>
                          </a:rPr>
                          <m:t>𝑗</m:t>
                        </m:r>
                      </m:sub>
                    </m:sSub>
                  </m:oMath>
                </a14:m>
                <a:r>
                  <a:rPr lang="en-US" sz="2000" dirty="0"/>
                  <a:t> is the mean of each feature </a:t>
                </a:r>
                <a14:m>
                  <m:oMath xmlns:m="http://schemas.openxmlformats.org/officeDocument/2006/math">
                    <m:r>
                      <a:rPr lang="en-US" sz="2000" i="1">
                        <a:latin typeface="Cambria Math" panose="02040503050406030204" pitchFamily="18" charset="0"/>
                      </a:rPr>
                      <m:t>𝑗</m:t>
                    </m:r>
                  </m:oMath>
                </a14:m>
                <a:r>
                  <a:rPr lang="en-US" sz="2000" dirty="0"/>
                  <a:t> and </a:t>
                </a:r>
                <a14:m>
                  <m:oMath xmlns:m="http://schemas.openxmlformats.org/officeDocument/2006/math">
                    <m:sSub>
                      <m:sSubPr>
                        <m:ctrlPr>
                          <a:rPr lang="ru-RU" sz="2000" i="1">
                            <a:latin typeface="Cambria Math" panose="02040503050406030204" pitchFamily="18" charset="0"/>
                          </a:rPr>
                        </m:ctrlPr>
                      </m:sSubPr>
                      <m:e>
                        <m:r>
                          <a:rPr lang="en-US" sz="2000" i="1">
                            <a:latin typeface="Cambria Math" panose="02040503050406030204" pitchFamily="18" charset="0"/>
                          </a:rPr>
                          <m:t>𝑀</m:t>
                        </m:r>
                      </m:e>
                      <m:sub>
                        <m:r>
                          <a:rPr lang="en-US" sz="2000" i="1">
                            <a:latin typeface="Cambria Math" panose="02040503050406030204" pitchFamily="18" charset="0"/>
                          </a:rPr>
                          <m:t>𝑡𝑜𝑡</m:t>
                        </m:r>
                      </m:sub>
                    </m:sSub>
                  </m:oMath>
                </a14:m>
                <a:r>
                  <a:rPr lang="en-US" sz="2000" dirty="0"/>
                  <a:t> is the mean of all </a:t>
                </a:r>
                <a14:m>
                  <m:oMath xmlns:m="http://schemas.openxmlformats.org/officeDocument/2006/math">
                    <m:sSub>
                      <m:sSubPr>
                        <m:ctrlPr>
                          <a:rPr lang="ru-RU" sz="2000" i="1">
                            <a:latin typeface="Cambria Math" panose="02040503050406030204" pitchFamily="18" charset="0"/>
                          </a:rPr>
                        </m:ctrlPr>
                      </m:sSubPr>
                      <m:e>
                        <m:r>
                          <a:rPr lang="en-US" sz="2000" i="1">
                            <a:latin typeface="Cambria Math" panose="02040503050406030204" pitchFamily="18" charset="0"/>
                          </a:rPr>
                          <m:t>𝑀</m:t>
                        </m:r>
                      </m:e>
                      <m:sub>
                        <m:r>
                          <a:rPr lang="en-US" sz="2000" i="1">
                            <a:latin typeface="Cambria Math" panose="02040503050406030204" pitchFamily="18" charset="0"/>
                          </a:rPr>
                          <m:t>𝑗</m:t>
                        </m:r>
                      </m:sub>
                    </m:sSub>
                  </m:oMath>
                </a14:m>
                <a:r>
                  <a:rPr lang="en-US" sz="2000" dirty="0"/>
                  <a:t>, </a:t>
                </a:r>
                <a14:m>
                  <m:oMath xmlns:m="http://schemas.openxmlformats.org/officeDocument/2006/math">
                    <m:r>
                      <a:rPr lang="en-US" sz="2000" i="1">
                        <a:latin typeface="Cambria Math" panose="02040503050406030204" pitchFamily="18" charset="0"/>
                      </a:rPr>
                      <m:t>𝐽</m:t>
                    </m:r>
                  </m:oMath>
                </a14:m>
                <a:r>
                  <a:rPr lang="en-US" sz="2000" dirty="0"/>
                  <a:t> is number of features (groups); </a:t>
                </a:r>
                <a14:m>
                  <m:oMath xmlns:m="http://schemas.openxmlformats.org/officeDocument/2006/math">
                    <m:r>
                      <a:rPr lang="en-US" sz="2000" i="1">
                        <a:latin typeface="Cambria Math" panose="02040503050406030204" pitchFamily="18" charset="0"/>
                      </a:rPr>
                      <m:t>𝑀</m:t>
                    </m:r>
                    <m:sSubSup>
                      <m:sSubSupPr>
                        <m:ctrlPr>
                          <a:rPr lang="ru-RU" sz="2000" i="1">
                            <a:latin typeface="Cambria Math" panose="02040503050406030204" pitchFamily="18" charset="0"/>
                          </a:rPr>
                        </m:ctrlPr>
                      </m:sSubSupPr>
                      <m:e>
                        <m:r>
                          <a:rPr lang="en-US" sz="2000" i="1">
                            <a:latin typeface="Cambria Math" panose="02040503050406030204" pitchFamily="18" charset="0"/>
                          </a:rPr>
                          <m:t>𝑆</m:t>
                        </m:r>
                      </m:e>
                      <m:sub>
                        <m:r>
                          <a:rPr lang="en-US" sz="2000" i="1">
                            <a:latin typeface="Cambria Math" panose="02040503050406030204" pitchFamily="18" charset="0"/>
                          </a:rPr>
                          <m:t>𝑤𝑔</m:t>
                        </m:r>
                      </m:sub>
                      <m:sup>
                        <m:r>
                          <a:rPr lang="en-US" sz="2000" i="1">
                            <a:latin typeface="Cambria Math" panose="02040503050406030204" pitchFamily="18" charset="0"/>
                          </a:rPr>
                          <m:t>𝑗</m:t>
                        </m:r>
                      </m:sup>
                    </m:sSubSup>
                  </m:oMath>
                </a14:m>
                <a:r>
                  <a:rPr lang="en-US" sz="2000" dirty="0"/>
                  <a:t> is the sum of squares within group </a:t>
                </a:r>
                <a14:m>
                  <m:oMath xmlns:m="http://schemas.openxmlformats.org/officeDocument/2006/math">
                    <m:r>
                      <a:rPr lang="en-US" sz="2000" i="1">
                        <a:latin typeface="Cambria Math" panose="02040503050406030204" pitchFamily="18" charset="0"/>
                      </a:rPr>
                      <m:t>𝑗</m:t>
                    </m:r>
                  </m:oMath>
                </a14:m>
                <a:r>
                  <a:rPr lang="en-US" sz="2000" dirty="0"/>
                  <a:t>, </a:t>
                </a:r>
                <a14:m>
                  <m:oMath xmlns:m="http://schemas.openxmlformats.org/officeDocument/2006/math">
                    <m:r>
                      <a:rPr lang="en-US" sz="2000" i="1">
                        <a:latin typeface="Cambria Math" panose="02040503050406030204" pitchFamily="18" charset="0"/>
                      </a:rPr>
                      <m:t>𝑀</m:t>
                    </m:r>
                    <m:sSubSup>
                      <m:sSubSupPr>
                        <m:ctrlPr>
                          <a:rPr lang="ru-RU" sz="2000" i="1">
                            <a:latin typeface="Cambria Math" panose="02040503050406030204" pitchFamily="18" charset="0"/>
                          </a:rPr>
                        </m:ctrlPr>
                      </m:sSubSupPr>
                      <m:e>
                        <m:r>
                          <a:rPr lang="en-US" sz="2000" i="1">
                            <a:latin typeface="Cambria Math" panose="02040503050406030204" pitchFamily="18" charset="0"/>
                          </a:rPr>
                          <m:t>𝑆</m:t>
                        </m:r>
                      </m:e>
                      <m:sub>
                        <m:r>
                          <a:rPr lang="en-US" sz="2000" i="1">
                            <a:latin typeface="Cambria Math" panose="02040503050406030204" pitchFamily="18" charset="0"/>
                          </a:rPr>
                          <m:t>𝑤𝑔</m:t>
                        </m:r>
                      </m:sub>
                      <m:sup>
                        <m:r>
                          <a:rPr lang="en-US" sz="2000" i="1">
                            <a:latin typeface="Cambria Math" panose="02040503050406030204" pitchFamily="18" charset="0"/>
                          </a:rPr>
                          <m:t>𝑗</m:t>
                        </m:r>
                      </m:sup>
                    </m:sSubSup>
                    <m:r>
                      <a:rPr lang="en-US" sz="2000" i="1">
                        <a:latin typeface="Cambria Math" panose="02040503050406030204" pitchFamily="18" charset="0"/>
                      </a:rPr>
                      <m:t>=</m:t>
                    </m:r>
                    <m:nary>
                      <m:naryPr>
                        <m:chr m:val="∑"/>
                        <m:limLoc m:val="undOvr"/>
                        <m:ctrlPr>
                          <a:rPr lang="ru-RU"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𝑁</m:t>
                        </m:r>
                      </m:sup>
                      <m:e>
                        <m:r>
                          <a:rPr lang="en-US" sz="2000" i="1">
                            <a:latin typeface="Cambria Math" panose="02040503050406030204" pitchFamily="18" charset="0"/>
                          </a:rPr>
                          <m:t>(</m:t>
                        </m:r>
                      </m:e>
                    </m:nary>
                    <m:sSub>
                      <m:sSubPr>
                        <m:ctrlPr>
                          <a:rPr lang="ru-RU"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𝑖𝑗</m:t>
                        </m:r>
                      </m:sub>
                    </m:sSub>
                    <m:r>
                      <a:rPr lang="en-US" sz="2000" i="1">
                        <a:latin typeface="Cambria Math" panose="02040503050406030204" pitchFamily="18" charset="0"/>
                      </a:rPr>
                      <m:t>−</m:t>
                    </m:r>
                    <m:sSub>
                      <m:sSubPr>
                        <m:ctrlPr>
                          <a:rPr lang="ru-RU" sz="2000" i="1">
                            <a:latin typeface="Cambria Math" panose="02040503050406030204" pitchFamily="18" charset="0"/>
                          </a:rPr>
                        </m:ctrlPr>
                      </m:sSubPr>
                      <m:e>
                        <m:r>
                          <a:rPr lang="en-US" sz="2000" i="1">
                            <a:latin typeface="Cambria Math" panose="02040503050406030204" pitchFamily="18" charset="0"/>
                          </a:rPr>
                          <m:t>𝑀</m:t>
                        </m:r>
                      </m:e>
                      <m:sub>
                        <m:r>
                          <a:rPr lang="en-US" sz="2000" i="1">
                            <a:latin typeface="Cambria Math" panose="02040503050406030204" pitchFamily="18" charset="0"/>
                          </a:rPr>
                          <m:t>𝑗</m:t>
                        </m:r>
                      </m:sub>
                    </m:sSub>
                    <m:r>
                      <a:rPr lang="en-US" sz="2000" i="1">
                        <a:latin typeface="Cambria Math" panose="02040503050406030204" pitchFamily="18" charset="0"/>
                      </a:rPr>
                      <m:t>)/(</m:t>
                    </m:r>
                    <m:r>
                      <a:rPr lang="en-US" sz="2000" i="1">
                        <a:latin typeface="Cambria Math" panose="02040503050406030204" pitchFamily="18" charset="0"/>
                      </a:rPr>
                      <m:t>𝑁</m:t>
                    </m:r>
                    <m:r>
                      <a:rPr lang="en-US" sz="2000" i="1">
                        <a:latin typeface="Cambria Math" panose="02040503050406030204" pitchFamily="18" charset="0"/>
                      </a:rPr>
                      <m:t>−</m:t>
                    </m:r>
                    <m:r>
                      <a:rPr lang="en-US" sz="2000" i="1">
                        <a:latin typeface="Cambria Math" panose="02040503050406030204" pitchFamily="18" charset="0"/>
                      </a:rPr>
                      <m:t>𝐽</m:t>
                    </m:r>
                    <m:r>
                      <a:rPr lang="en-US" sz="2000" i="1">
                        <a:latin typeface="Cambria Math" panose="02040503050406030204" pitchFamily="18" charset="0"/>
                      </a:rPr>
                      <m:t>)</m:t>
                    </m:r>
                  </m:oMath>
                </a14:m>
                <a:r>
                  <a:rPr lang="en-US" sz="2000" dirty="0"/>
                  <a:t>, N is the size of feature.</a:t>
                </a:r>
                <a:endParaRPr lang="ru-RU" sz="2000" dirty="0"/>
              </a:p>
              <a:p>
                <a:pPr>
                  <a:lnSpc>
                    <a:spcPct val="100000"/>
                  </a:lnSpc>
                </a:pPr>
                <a:r>
                  <a:rPr lang="en-US" sz="2000" dirty="0"/>
                  <a:t>After </a:t>
                </a:r>
                <a14:m>
                  <m:oMath xmlns:m="http://schemas.openxmlformats.org/officeDocument/2006/math">
                    <m:sSub>
                      <m:sSubPr>
                        <m:ctrlPr>
                          <a:rPr lang="ru-RU" sz="2000" i="1">
                            <a:latin typeface="Cambria Math" panose="02040503050406030204" pitchFamily="18" charset="0"/>
                          </a:rPr>
                        </m:ctrlPr>
                      </m:sSubPr>
                      <m:e>
                        <m:r>
                          <a:rPr lang="en-US" sz="2000" i="1">
                            <a:latin typeface="Cambria Math" panose="02040503050406030204" pitchFamily="18" charset="0"/>
                          </a:rPr>
                          <m:t>𝐹</m:t>
                        </m:r>
                      </m:e>
                      <m:sub>
                        <m:r>
                          <a:rPr lang="en-US" sz="2000" i="1">
                            <a:latin typeface="Cambria Math" panose="02040503050406030204" pitchFamily="18" charset="0"/>
                          </a:rPr>
                          <m:t>𝑗</m:t>
                        </m:r>
                      </m:sub>
                    </m:sSub>
                  </m:oMath>
                </a14:m>
                <a:r>
                  <a:rPr lang="en-US" sz="2000" dirty="0"/>
                  <a:t> calculation the influence of variables can be calculated with predefined confident interval using F-tables. </a:t>
                </a:r>
                <a:endParaRPr lang="ru-RU" sz="2000" dirty="0" smtClean="0"/>
              </a:p>
              <a:p>
                <a:pPr>
                  <a:lnSpc>
                    <a:spcPct val="100000"/>
                  </a:lnSpc>
                </a:pPr>
                <a:r>
                  <a:rPr lang="en-US" sz="2000" dirty="0" smtClean="0"/>
                  <a:t>Note</a:t>
                </a:r>
                <a:r>
                  <a:rPr lang="en-US" sz="2000" dirty="0"/>
                  <a:t>, the threshold F-value is the function of confident interval and degrees of freedom (</a:t>
                </a:r>
                <a14:m>
                  <m:oMath xmlns:m="http://schemas.openxmlformats.org/officeDocument/2006/math">
                    <m:r>
                      <a:rPr lang="en-US" sz="2000" i="1">
                        <a:latin typeface="Cambria Math" panose="02040503050406030204" pitchFamily="18" charset="0"/>
                      </a:rPr>
                      <m:t>𝐽</m:t>
                    </m:r>
                  </m:oMath>
                </a14:m>
                <a:r>
                  <a:rPr lang="en-US" sz="2000" dirty="0"/>
                  <a:t>s and </a:t>
                </a:r>
                <a14:m>
                  <m:oMath xmlns:m="http://schemas.openxmlformats.org/officeDocument/2006/math">
                    <m:r>
                      <a:rPr lang="en-US" sz="2000" i="1">
                        <a:latin typeface="Cambria Math" panose="02040503050406030204" pitchFamily="18" charset="0"/>
                      </a:rPr>
                      <m:t>𝑁</m:t>
                    </m:r>
                  </m:oMath>
                </a14:m>
                <a:r>
                  <a:rPr lang="en-US" sz="2000" dirty="0"/>
                  <a:t>). </a:t>
                </a:r>
                <a:endParaRPr lang="ru-RU" sz="2000" dirty="0"/>
              </a:p>
              <a:p>
                <a:pPr>
                  <a:lnSpc>
                    <a:spcPct val="100000"/>
                  </a:lnSpc>
                </a:pPr>
                <a:r>
                  <a:rPr lang="en-US" sz="2000" dirty="0" smtClean="0"/>
                  <a:t>Here </a:t>
                </a:r>
                <a:r>
                  <a:rPr lang="en-US" sz="2000" dirty="0"/>
                  <a:t>if value is higher then threshold </a:t>
                </a:r>
                <a14:m>
                  <m:oMath xmlns:m="http://schemas.openxmlformats.org/officeDocument/2006/math">
                    <m:sSub>
                      <m:sSubPr>
                        <m:ctrlPr>
                          <a:rPr lang="ru-RU" sz="2000" i="1">
                            <a:latin typeface="Cambria Math" panose="02040503050406030204" pitchFamily="18" charset="0"/>
                          </a:rPr>
                        </m:ctrlPr>
                      </m:sSubPr>
                      <m:e>
                        <m:r>
                          <a:rPr lang="en-US" sz="2000" i="1">
                            <a:latin typeface="Cambria Math" panose="02040503050406030204" pitchFamily="18" charset="0"/>
                          </a:rPr>
                          <m:t>𝐹</m:t>
                        </m:r>
                      </m:e>
                      <m:sub>
                        <m:r>
                          <a:rPr lang="en-US" sz="2000" i="1">
                            <a:latin typeface="Cambria Math" panose="02040503050406030204" pitchFamily="18" charset="0"/>
                          </a:rPr>
                          <m:t>1−</m:t>
                        </m:r>
                        <m:r>
                          <a:rPr lang="en-US" sz="2000" i="1">
                            <a:latin typeface="Cambria Math" panose="02040503050406030204" pitchFamily="18" charset="0"/>
                          </a:rPr>
                          <m:t>𝛼</m:t>
                        </m:r>
                      </m:sub>
                    </m:sSub>
                    <m:r>
                      <a:rPr lang="en-US" sz="2000" i="1">
                        <a:latin typeface="Cambria Math" panose="02040503050406030204" pitchFamily="18" charset="0"/>
                      </a:rPr>
                      <m:t>(</m:t>
                    </m:r>
                    <m:r>
                      <a:rPr lang="en-US" sz="2000" i="1">
                        <a:latin typeface="Cambria Math" panose="02040503050406030204" pitchFamily="18" charset="0"/>
                      </a:rPr>
                      <m:t>𝑁</m:t>
                    </m:r>
                    <m:r>
                      <a:rPr lang="en-US" sz="2000" i="1">
                        <a:latin typeface="Cambria Math" panose="02040503050406030204" pitchFamily="18" charset="0"/>
                      </a:rPr>
                      <m:t>,</m:t>
                    </m:r>
                    <m:r>
                      <a:rPr lang="en-US" sz="2000" i="1">
                        <a:latin typeface="Cambria Math" panose="02040503050406030204" pitchFamily="18" charset="0"/>
                      </a:rPr>
                      <m:t>𝐽</m:t>
                    </m:r>
                    <m:r>
                      <a:rPr lang="en-US" sz="2000" i="1">
                        <a:latin typeface="Cambria Math" panose="02040503050406030204" pitchFamily="18" charset="0"/>
                      </a:rPr>
                      <m:t>)</m:t>
                    </m:r>
                  </m:oMath>
                </a14:m>
                <a:r>
                  <a:rPr lang="en-US" sz="2000" dirty="0"/>
                  <a:t>, then both features are important.</a:t>
                </a:r>
                <a:endParaRPr lang="ru-RU" sz="2000"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327025" y="1165356"/>
                <a:ext cx="11422879" cy="5451344"/>
              </a:xfrm>
              <a:blipFill>
                <a:blip r:embed="rId2"/>
                <a:stretch>
                  <a:fillRect l="-481" t="-559"/>
                </a:stretch>
              </a:blipFill>
            </p:spPr>
            <p:txBody>
              <a:bodyPr/>
              <a:lstStyle/>
              <a:p>
                <a:r>
                  <a:rPr lang="ru-RU">
                    <a:noFill/>
                  </a:rPr>
                  <a:t> </a:t>
                </a:r>
              </a:p>
            </p:txBody>
          </p:sp>
        </mc:Fallback>
      </mc:AlternateContent>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2" descr="image.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Rectangle 3"/>
          <p:cNvSpPr>
            <a:spLocks noChangeArrowheads="1"/>
          </p:cNvSpPr>
          <p:nvPr/>
        </p:nvSpPr>
        <p:spPr bwMode="auto">
          <a:xfrm>
            <a:off x="6003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7" name="AutoShape 2" descr="image.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1" name="Rectangle 1"/>
          <p:cNvSpPr>
            <a:spLocks noChangeArrowheads="1"/>
          </p:cNvSpPr>
          <p:nvPr/>
        </p:nvSpPr>
        <p:spPr bwMode="auto">
          <a:xfrm>
            <a:off x="6003634"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3" descr="image.p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Rectangle 1"/>
          <p:cNvSpPr>
            <a:spLocks noChangeArrowheads="1"/>
          </p:cNvSpPr>
          <p:nvPr/>
        </p:nvSpPr>
        <p:spPr bwMode="auto">
          <a:xfrm>
            <a:off x="0" y="-247469"/>
            <a:ext cx="184731" cy="494939"/>
          </a:xfrm>
          <a:prstGeom prst="rect">
            <a:avLst/>
          </a:prstGeom>
          <a:solidFill>
            <a:srgbClr val="E3F2F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2"/>
          <p:cNvSpPr>
            <a:spLocks noChangeArrowheads="1"/>
          </p:cNvSpPr>
          <p:nvPr/>
        </p:nvSpPr>
        <p:spPr bwMode="auto">
          <a:xfrm>
            <a:off x="0" y="90100"/>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5" name="AutoShape 2" descr="image.pn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16533264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27025" y="365125"/>
            <a:ext cx="11318875" cy="1053477"/>
          </a:xfrm>
        </p:spPr>
        <p:txBody>
          <a:bodyPr>
            <a:normAutofit/>
          </a:bodyPr>
          <a:lstStyle/>
          <a:p>
            <a:r>
              <a:rPr lang="en-US" b="1" dirty="0"/>
              <a:t>Feature </a:t>
            </a:r>
            <a:r>
              <a:rPr lang="en-US" b="1" dirty="0" smtClean="0"/>
              <a:t>Selection. </a:t>
            </a:r>
            <a:r>
              <a:rPr lang="en-US" b="1" dirty="0" err="1"/>
              <a:t>ANalysis</a:t>
            </a:r>
            <a:r>
              <a:rPr lang="en-US" b="1" dirty="0"/>
              <a:t> Of </a:t>
            </a:r>
            <a:r>
              <a:rPr lang="en-US" b="1" dirty="0" err="1"/>
              <a:t>VAriance</a:t>
            </a:r>
            <a:r>
              <a:rPr lang="en-US" b="1" dirty="0"/>
              <a:t> (ANOVA</a:t>
            </a:r>
            <a:r>
              <a:rPr lang="en-US" b="1" dirty="0" smtClean="0"/>
              <a:t>)</a:t>
            </a:r>
            <a:endParaRPr lang="en-US" b="1" dirty="0"/>
          </a:p>
        </p:txBody>
      </p:sp>
      <p:sp>
        <p:nvSpPr>
          <p:cNvPr id="3" name="Объект 2"/>
          <p:cNvSpPr>
            <a:spLocks noGrp="1"/>
          </p:cNvSpPr>
          <p:nvPr>
            <p:ph idx="1"/>
          </p:nvPr>
        </p:nvSpPr>
        <p:spPr>
          <a:xfrm>
            <a:off x="384559" y="1167202"/>
            <a:ext cx="11422879" cy="5451344"/>
          </a:xfrm>
        </p:spPr>
        <p:txBody>
          <a:bodyPr>
            <a:noAutofit/>
          </a:bodyPr>
          <a:lstStyle/>
          <a:p>
            <a:pPr marL="0" lvl="0" indent="0" eaLnBrk="0" fontAlgn="base" hangingPunct="0">
              <a:lnSpc>
                <a:spcPct val="100000"/>
              </a:lnSpc>
              <a:spcBef>
                <a:spcPct val="0"/>
              </a:spcBef>
              <a:spcAft>
                <a:spcPct val="0"/>
              </a:spcAft>
              <a:buNone/>
            </a:pPr>
            <a:r>
              <a:rPr lang="ru-RU" altLang="ru-RU" sz="1800" i="1" dirty="0" err="1">
                <a:solidFill>
                  <a:srgbClr val="000000"/>
                </a:solidFill>
              </a:rPr>
              <a:t>Note</a:t>
            </a:r>
            <a:endParaRPr lang="ru-RU" altLang="ru-RU" sz="1800" dirty="0"/>
          </a:p>
          <a:p>
            <a:pPr marL="0" lvl="0" indent="0" eaLnBrk="0" fontAlgn="base" hangingPunct="0">
              <a:lnSpc>
                <a:spcPct val="100000"/>
              </a:lnSpc>
              <a:spcBef>
                <a:spcPct val="0"/>
              </a:spcBef>
              <a:spcAft>
                <a:spcPct val="0"/>
              </a:spcAft>
              <a:buFontTx/>
              <a:buChar char="•"/>
            </a:pPr>
            <a:r>
              <a:rPr lang="ru-RU" altLang="ru-RU" sz="1800" dirty="0" err="1">
                <a:solidFill>
                  <a:srgbClr val="000000"/>
                </a:solidFill>
              </a:rPr>
              <a:t>In</a:t>
            </a:r>
            <a:r>
              <a:rPr lang="ru-RU" altLang="ru-RU" sz="1800" dirty="0">
                <a:solidFill>
                  <a:srgbClr val="000000"/>
                </a:solidFill>
              </a:rPr>
              <a:t> </a:t>
            </a:r>
            <a:r>
              <a:rPr lang="ru-RU" altLang="ru-RU" sz="1800" dirty="0" err="1">
                <a:solidFill>
                  <a:srgbClr val="000000"/>
                </a:solidFill>
              </a:rPr>
              <a:t>the</a:t>
            </a:r>
            <a:r>
              <a:rPr lang="ru-RU" altLang="ru-RU" sz="1800" dirty="0">
                <a:solidFill>
                  <a:srgbClr val="000000"/>
                </a:solidFill>
              </a:rPr>
              <a:t> </a:t>
            </a:r>
            <a:r>
              <a:rPr lang="ru-RU" altLang="ru-RU" sz="1800" dirty="0" err="1">
                <a:solidFill>
                  <a:srgbClr val="000000"/>
                </a:solidFill>
              </a:rPr>
              <a:t>case</a:t>
            </a:r>
            <a:r>
              <a:rPr lang="ru-RU" altLang="ru-RU" sz="1800" dirty="0">
                <a:solidFill>
                  <a:srgbClr val="000000"/>
                </a:solidFill>
              </a:rPr>
              <a:t> </a:t>
            </a:r>
            <a:r>
              <a:rPr lang="ru-RU" altLang="ru-RU" sz="1800" dirty="0" err="1">
                <a:solidFill>
                  <a:srgbClr val="000000"/>
                </a:solidFill>
              </a:rPr>
              <a:t>of</a:t>
            </a:r>
            <a:r>
              <a:rPr lang="ru-RU" altLang="ru-RU" sz="1800" dirty="0">
                <a:solidFill>
                  <a:srgbClr val="000000"/>
                </a:solidFill>
              </a:rPr>
              <a:t> </a:t>
            </a:r>
            <a:r>
              <a:rPr lang="ru-RU" altLang="ru-RU" sz="1800" dirty="0" err="1">
                <a:solidFill>
                  <a:srgbClr val="000000"/>
                </a:solidFill>
              </a:rPr>
              <a:t>two</a:t>
            </a:r>
            <a:r>
              <a:rPr lang="ru-RU" altLang="ru-RU" sz="1800" dirty="0">
                <a:solidFill>
                  <a:srgbClr val="000000"/>
                </a:solidFill>
              </a:rPr>
              <a:t> </a:t>
            </a:r>
            <a:r>
              <a:rPr lang="ru-RU" altLang="ru-RU" sz="1800" dirty="0" err="1">
                <a:solidFill>
                  <a:srgbClr val="000000"/>
                </a:solidFill>
              </a:rPr>
              <a:t>features</a:t>
            </a:r>
            <a:r>
              <a:rPr lang="ru-RU" altLang="ru-RU" sz="1800" dirty="0">
                <a:solidFill>
                  <a:srgbClr val="000000"/>
                </a:solidFill>
              </a:rPr>
              <a:t> ANOVA </a:t>
            </a:r>
            <a:r>
              <a:rPr lang="ru-RU" altLang="ru-RU" sz="1800" dirty="0" err="1">
                <a:solidFill>
                  <a:srgbClr val="000000"/>
                </a:solidFill>
              </a:rPr>
              <a:t>is</a:t>
            </a:r>
            <a:r>
              <a:rPr lang="ru-RU" altLang="ru-RU" sz="1800" dirty="0">
                <a:solidFill>
                  <a:srgbClr val="000000"/>
                </a:solidFill>
              </a:rPr>
              <a:t> </a:t>
            </a:r>
            <a:r>
              <a:rPr lang="ru-RU" altLang="ru-RU" sz="1800" dirty="0" err="1">
                <a:solidFill>
                  <a:srgbClr val="000000"/>
                </a:solidFill>
              </a:rPr>
              <a:t>analogue</a:t>
            </a:r>
            <a:r>
              <a:rPr lang="ru-RU" altLang="ru-RU" sz="1800" dirty="0">
                <a:solidFill>
                  <a:srgbClr val="000000"/>
                </a:solidFill>
              </a:rPr>
              <a:t> </a:t>
            </a:r>
            <a:r>
              <a:rPr lang="ru-RU" altLang="ru-RU" sz="1800" dirty="0" err="1">
                <a:solidFill>
                  <a:srgbClr val="000000"/>
                </a:solidFill>
              </a:rPr>
              <a:t>of</a:t>
            </a:r>
            <a:r>
              <a:rPr lang="ru-RU" altLang="ru-RU" sz="1800" dirty="0">
                <a:solidFill>
                  <a:srgbClr val="000000"/>
                </a:solidFill>
              </a:rPr>
              <a:t> t-</a:t>
            </a:r>
            <a:r>
              <a:rPr lang="ru-RU" altLang="ru-RU" sz="1800" dirty="0" err="1">
                <a:solidFill>
                  <a:srgbClr val="000000"/>
                </a:solidFill>
              </a:rPr>
              <a:t>test</a:t>
            </a:r>
            <a:r>
              <a:rPr lang="ru-RU" altLang="ru-RU" sz="1800" dirty="0">
                <a:solidFill>
                  <a:srgbClr val="000000"/>
                </a:solidFill>
              </a:rPr>
              <a:t>.</a:t>
            </a:r>
          </a:p>
          <a:p>
            <a:pPr marL="0" lvl="0" indent="0" eaLnBrk="0" fontAlgn="base" hangingPunct="0">
              <a:lnSpc>
                <a:spcPct val="100000"/>
              </a:lnSpc>
              <a:spcBef>
                <a:spcPct val="0"/>
              </a:spcBef>
              <a:spcAft>
                <a:spcPct val="0"/>
              </a:spcAft>
              <a:buFontTx/>
              <a:buChar char="•"/>
            </a:pPr>
            <a:r>
              <a:rPr lang="ru-RU" altLang="ru-RU" sz="1800" dirty="0" err="1">
                <a:solidFill>
                  <a:srgbClr val="000000"/>
                </a:solidFill>
              </a:rPr>
              <a:t>Beside</a:t>
            </a:r>
            <a:r>
              <a:rPr lang="ru-RU" altLang="ru-RU" sz="1800" dirty="0">
                <a:solidFill>
                  <a:srgbClr val="000000"/>
                </a:solidFill>
              </a:rPr>
              <a:t> ANOVA </a:t>
            </a:r>
            <a:r>
              <a:rPr lang="ru-RU" altLang="ru-RU" sz="1800" dirty="0" err="1">
                <a:solidFill>
                  <a:srgbClr val="000000"/>
                </a:solidFill>
              </a:rPr>
              <a:t>variance-based</a:t>
            </a:r>
            <a:r>
              <a:rPr lang="ru-RU" altLang="ru-RU" sz="1800" dirty="0">
                <a:solidFill>
                  <a:srgbClr val="000000"/>
                </a:solidFill>
              </a:rPr>
              <a:t> </a:t>
            </a:r>
            <a:r>
              <a:rPr lang="ru-RU" altLang="ru-RU" sz="1800" dirty="0" err="1">
                <a:solidFill>
                  <a:srgbClr val="000000"/>
                </a:solidFill>
              </a:rPr>
              <a:t>feature</a:t>
            </a:r>
            <a:r>
              <a:rPr lang="ru-RU" altLang="ru-RU" sz="1800" dirty="0">
                <a:solidFill>
                  <a:srgbClr val="000000"/>
                </a:solidFill>
              </a:rPr>
              <a:t> </a:t>
            </a:r>
            <a:r>
              <a:rPr lang="ru-RU" altLang="ru-RU" sz="1800" dirty="0" err="1">
                <a:solidFill>
                  <a:srgbClr val="000000"/>
                </a:solidFill>
              </a:rPr>
              <a:t>selection</a:t>
            </a:r>
            <a:r>
              <a:rPr lang="ru-RU" altLang="ru-RU" sz="1800" dirty="0">
                <a:solidFill>
                  <a:srgbClr val="000000"/>
                </a:solidFill>
              </a:rPr>
              <a:t> </a:t>
            </a:r>
            <a:r>
              <a:rPr lang="ru-RU" altLang="ru-RU" sz="1800" dirty="0" err="1">
                <a:solidFill>
                  <a:srgbClr val="000000"/>
                </a:solidFill>
              </a:rPr>
              <a:t>can</a:t>
            </a:r>
            <a:r>
              <a:rPr lang="ru-RU" altLang="ru-RU" sz="1800" dirty="0">
                <a:solidFill>
                  <a:srgbClr val="000000"/>
                </a:solidFill>
              </a:rPr>
              <a:t> </a:t>
            </a:r>
            <a:r>
              <a:rPr lang="ru-RU" altLang="ru-RU" sz="1800" dirty="0" err="1">
                <a:solidFill>
                  <a:srgbClr val="000000"/>
                </a:solidFill>
              </a:rPr>
              <a:t>be</a:t>
            </a:r>
            <a:r>
              <a:rPr lang="ru-RU" altLang="ru-RU" sz="1800" dirty="0">
                <a:solidFill>
                  <a:srgbClr val="000000"/>
                </a:solidFill>
              </a:rPr>
              <a:t> </a:t>
            </a:r>
            <a:r>
              <a:rPr lang="ru-RU" altLang="ru-RU" sz="1800" dirty="0" err="1">
                <a:solidFill>
                  <a:srgbClr val="000000"/>
                </a:solidFill>
              </a:rPr>
              <a:t>done</a:t>
            </a:r>
            <a:r>
              <a:rPr lang="ru-RU" altLang="ru-RU" sz="1800" dirty="0">
                <a:solidFill>
                  <a:srgbClr val="000000"/>
                </a:solidFill>
              </a:rPr>
              <a:t> </a:t>
            </a:r>
            <a:r>
              <a:rPr lang="ru-RU" altLang="ru-RU" sz="1800" dirty="0" err="1">
                <a:solidFill>
                  <a:srgbClr val="000000"/>
                </a:solidFill>
              </a:rPr>
              <a:t>using</a:t>
            </a:r>
            <a:r>
              <a:rPr lang="ru-RU" altLang="ru-RU" sz="1800" dirty="0">
                <a:solidFill>
                  <a:srgbClr val="000000"/>
                </a:solidFill>
              </a:rPr>
              <a:t> </a:t>
            </a:r>
            <a:r>
              <a:rPr lang="ru-RU" altLang="ru-RU" sz="1800" b="1" dirty="0" err="1">
                <a:solidFill>
                  <a:srgbClr val="000000"/>
                </a:solidFill>
              </a:rPr>
              <a:t>variance</a:t>
            </a:r>
            <a:r>
              <a:rPr lang="ru-RU" altLang="ru-RU" sz="1800" b="1" dirty="0">
                <a:solidFill>
                  <a:srgbClr val="000000"/>
                </a:solidFill>
              </a:rPr>
              <a:t> </a:t>
            </a:r>
            <a:r>
              <a:rPr lang="ru-RU" altLang="ru-RU" sz="1800" b="1" dirty="0" err="1">
                <a:solidFill>
                  <a:srgbClr val="000000"/>
                </a:solidFill>
              </a:rPr>
              <a:t>threshold</a:t>
            </a:r>
            <a:r>
              <a:rPr lang="ru-RU" altLang="ru-RU" sz="1800" dirty="0">
                <a:solidFill>
                  <a:srgbClr val="000000"/>
                </a:solidFill>
              </a:rPr>
              <a:t>.</a:t>
            </a:r>
          </a:p>
          <a:p>
            <a:pPr marL="457200" lvl="1" indent="0" eaLnBrk="0" fontAlgn="base" hangingPunct="0">
              <a:lnSpc>
                <a:spcPct val="100000"/>
              </a:lnSpc>
              <a:spcBef>
                <a:spcPct val="0"/>
              </a:spcBef>
              <a:spcAft>
                <a:spcPct val="0"/>
              </a:spcAft>
              <a:buFontTx/>
              <a:buChar char="•"/>
            </a:pPr>
            <a:r>
              <a:rPr lang="ru-RU" altLang="ru-RU" sz="1800" b="1" dirty="0" err="1">
                <a:solidFill>
                  <a:srgbClr val="000000"/>
                </a:solidFill>
              </a:rPr>
              <a:t>Variance</a:t>
            </a:r>
            <a:r>
              <a:rPr lang="ru-RU" altLang="ru-RU" sz="1800" b="1" dirty="0">
                <a:solidFill>
                  <a:srgbClr val="000000"/>
                </a:solidFill>
              </a:rPr>
              <a:t> </a:t>
            </a:r>
            <a:r>
              <a:rPr lang="ru-RU" altLang="ru-RU" sz="1800" b="1" dirty="0" err="1">
                <a:solidFill>
                  <a:srgbClr val="000000"/>
                </a:solidFill>
              </a:rPr>
              <a:t>threshold</a:t>
            </a:r>
            <a:r>
              <a:rPr lang="ru-RU" altLang="ru-RU" sz="1800" b="1" dirty="0">
                <a:solidFill>
                  <a:srgbClr val="000000"/>
                </a:solidFill>
              </a:rPr>
              <a:t> </a:t>
            </a:r>
            <a:r>
              <a:rPr lang="ru-RU" altLang="ru-RU" sz="1800" b="1" dirty="0" err="1">
                <a:solidFill>
                  <a:srgbClr val="000000"/>
                </a:solidFill>
              </a:rPr>
              <a:t>method</a:t>
            </a:r>
            <a:r>
              <a:rPr lang="ru-RU" altLang="ru-RU" sz="1800" dirty="0">
                <a:solidFill>
                  <a:srgbClr val="000000"/>
                </a:solidFill>
              </a:rPr>
              <a:t> </a:t>
            </a:r>
            <a:r>
              <a:rPr lang="ru-RU" altLang="ru-RU" sz="1800" dirty="0" err="1">
                <a:solidFill>
                  <a:srgbClr val="000000"/>
                </a:solidFill>
              </a:rPr>
              <a:t>is</a:t>
            </a:r>
            <a:r>
              <a:rPr lang="ru-RU" altLang="ru-RU" sz="1800" dirty="0">
                <a:solidFill>
                  <a:srgbClr val="000000"/>
                </a:solidFill>
              </a:rPr>
              <a:t> </a:t>
            </a:r>
            <a:r>
              <a:rPr lang="ru-RU" altLang="ru-RU" sz="1800" dirty="0" err="1">
                <a:solidFill>
                  <a:srgbClr val="000000"/>
                </a:solidFill>
              </a:rPr>
              <a:t>based</a:t>
            </a:r>
            <a:r>
              <a:rPr lang="ru-RU" altLang="ru-RU" sz="1800" dirty="0">
                <a:solidFill>
                  <a:srgbClr val="000000"/>
                </a:solidFill>
              </a:rPr>
              <a:t> </a:t>
            </a:r>
            <a:r>
              <a:rPr lang="ru-RU" altLang="ru-RU" sz="1800" dirty="0" err="1">
                <a:solidFill>
                  <a:srgbClr val="000000"/>
                </a:solidFill>
              </a:rPr>
              <a:t>on</a:t>
            </a:r>
            <a:r>
              <a:rPr lang="ru-RU" altLang="ru-RU" sz="1800" dirty="0">
                <a:solidFill>
                  <a:srgbClr val="000000"/>
                </a:solidFill>
              </a:rPr>
              <a:t> </a:t>
            </a:r>
            <a:r>
              <a:rPr lang="ru-RU" altLang="ru-RU" sz="1800" dirty="0" err="1">
                <a:solidFill>
                  <a:srgbClr val="000000"/>
                </a:solidFill>
              </a:rPr>
              <a:t>the</a:t>
            </a:r>
            <a:r>
              <a:rPr lang="ru-RU" altLang="ru-RU" sz="1800" dirty="0">
                <a:solidFill>
                  <a:srgbClr val="000000"/>
                </a:solidFill>
              </a:rPr>
              <a:t> </a:t>
            </a:r>
            <a:r>
              <a:rPr lang="ru-RU" altLang="ru-RU" sz="1800" dirty="0" err="1">
                <a:solidFill>
                  <a:srgbClr val="000000"/>
                </a:solidFill>
              </a:rPr>
              <a:t>assumption</a:t>
            </a:r>
            <a:r>
              <a:rPr lang="ru-RU" altLang="ru-RU" sz="1800" dirty="0">
                <a:solidFill>
                  <a:srgbClr val="000000"/>
                </a:solidFill>
              </a:rPr>
              <a:t> </a:t>
            </a:r>
            <a:r>
              <a:rPr lang="ru-RU" altLang="ru-RU" sz="1800" dirty="0" err="1">
                <a:solidFill>
                  <a:srgbClr val="000000"/>
                </a:solidFill>
              </a:rPr>
              <a:t>that</a:t>
            </a:r>
            <a:r>
              <a:rPr lang="ru-RU" altLang="ru-RU" sz="1800" dirty="0">
                <a:solidFill>
                  <a:srgbClr val="000000"/>
                </a:solidFill>
              </a:rPr>
              <a:t> </a:t>
            </a:r>
            <a:r>
              <a:rPr lang="ru-RU" altLang="ru-RU" sz="1800" dirty="0" err="1">
                <a:solidFill>
                  <a:srgbClr val="000000"/>
                </a:solidFill>
              </a:rPr>
              <a:t>when</a:t>
            </a:r>
            <a:r>
              <a:rPr lang="ru-RU" altLang="ru-RU" sz="1800" dirty="0">
                <a:solidFill>
                  <a:srgbClr val="000000"/>
                </a:solidFill>
              </a:rPr>
              <a:t> a </a:t>
            </a:r>
            <a:r>
              <a:rPr lang="ru-RU" altLang="ru-RU" sz="1800" dirty="0" err="1">
                <a:solidFill>
                  <a:srgbClr val="000000"/>
                </a:solidFill>
              </a:rPr>
              <a:t>feature</a:t>
            </a:r>
            <a:r>
              <a:rPr lang="ru-RU" altLang="ru-RU" sz="1800" dirty="0">
                <a:solidFill>
                  <a:srgbClr val="000000"/>
                </a:solidFill>
              </a:rPr>
              <a:t> </a:t>
            </a:r>
            <a:r>
              <a:rPr lang="ru-RU" altLang="ru-RU" sz="1800" dirty="0" err="1">
                <a:solidFill>
                  <a:srgbClr val="000000"/>
                </a:solidFill>
              </a:rPr>
              <a:t>doesn’t</a:t>
            </a:r>
            <a:r>
              <a:rPr lang="ru-RU" altLang="ru-RU" sz="1800" dirty="0">
                <a:solidFill>
                  <a:srgbClr val="000000"/>
                </a:solidFill>
              </a:rPr>
              <a:t> </a:t>
            </a:r>
            <a:r>
              <a:rPr lang="ru-RU" altLang="ru-RU" sz="1800" dirty="0" err="1">
                <a:solidFill>
                  <a:srgbClr val="000000"/>
                </a:solidFill>
              </a:rPr>
              <a:t>vary</a:t>
            </a:r>
            <a:r>
              <a:rPr lang="ru-RU" altLang="ru-RU" sz="1800" dirty="0">
                <a:solidFill>
                  <a:srgbClr val="000000"/>
                </a:solidFill>
              </a:rPr>
              <a:t> </a:t>
            </a:r>
            <a:r>
              <a:rPr lang="ru-RU" altLang="ru-RU" sz="1800" dirty="0" err="1">
                <a:solidFill>
                  <a:srgbClr val="000000"/>
                </a:solidFill>
              </a:rPr>
              <a:t>much</a:t>
            </a:r>
            <a:r>
              <a:rPr lang="ru-RU" altLang="ru-RU" sz="1800" dirty="0">
                <a:solidFill>
                  <a:srgbClr val="000000"/>
                </a:solidFill>
              </a:rPr>
              <a:t> </a:t>
            </a:r>
            <a:r>
              <a:rPr lang="ru-RU" altLang="ru-RU" sz="1800" dirty="0" err="1">
                <a:solidFill>
                  <a:srgbClr val="000000"/>
                </a:solidFill>
              </a:rPr>
              <a:t>within</a:t>
            </a:r>
            <a:r>
              <a:rPr lang="ru-RU" altLang="ru-RU" sz="1800" dirty="0">
                <a:solidFill>
                  <a:srgbClr val="000000"/>
                </a:solidFill>
              </a:rPr>
              <a:t> </a:t>
            </a:r>
            <a:r>
              <a:rPr lang="ru-RU" altLang="ru-RU" sz="1800" dirty="0" err="1">
                <a:solidFill>
                  <a:srgbClr val="000000"/>
                </a:solidFill>
              </a:rPr>
              <a:t>itself</a:t>
            </a:r>
            <a:r>
              <a:rPr lang="ru-RU" altLang="ru-RU" sz="1800" dirty="0">
                <a:solidFill>
                  <a:srgbClr val="000000"/>
                </a:solidFill>
              </a:rPr>
              <a:t>, </a:t>
            </a:r>
            <a:r>
              <a:rPr lang="ru-RU" altLang="ru-RU" sz="1800" dirty="0" err="1">
                <a:solidFill>
                  <a:srgbClr val="000000"/>
                </a:solidFill>
              </a:rPr>
              <a:t>it</a:t>
            </a:r>
            <a:r>
              <a:rPr lang="ru-RU" altLang="ru-RU" sz="1800" dirty="0">
                <a:solidFill>
                  <a:srgbClr val="000000"/>
                </a:solidFill>
              </a:rPr>
              <a:t> </a:t>
            </a:r>
            <a:r>
              <a:rPr lang="ru-RU" altLang="ru-RU" sz="1800" dirty="0" err="1">
                <a:solidFill>
                  <a:srgbClr val="000000"/>
                </a:solidFill>
              </a:rPr>
              <a:t>generally</a:t>
            </a:r>
            <a:r>
              <a:rPr lang="ru-RU" altLang="ru-RU" sz="1800" dirty="0">
                <a:solidFill>
                  <a:srgbClr val="000000"/>
                </a:solidFill>
              </a:rPr>
              <a:t> </a:t>
            </a:r>
            <a:r>
              <a:rPr lang="ru-RU" altLang="ru-RU" sz="1800" dirty="0" err="1">
                <a:solidFill>
                  <a:srgbClr val="000000"/>
                </a:solidFill>
              </a:rPr>
              <a:t>has</a:t>
            </a:r>
            <a:r>
              <a:rPr lang="ru-RU" altLang="ru-RU" sz="1800" dirty="0">
                <a:solidFill>
                  <a:srgbClr val="000000"/>
                </a:solidFill>
              </a:rPr>
              <a:t> </a:t>
            </a:r>
            <a:r>
              <a:rPr lang="ru-RU" altLang="ru-RU" sz="1800" dirty="0" err="1">
                <a:solidFill>
                  <a:srgbClr val="000000"/>
                </a:solidFill>
              </a:rPr>
              <a:t>very</a:t>
            </a:r>
            <a:r>
              <a:rPr lang="ru-RU" altLang="ru-RU" sz="1800" dirty="0">
                <a:solidFill>
                  <a:srgbClr val="000000"/>
                </a:solidFill>
              </a:rPr>
              <a:t> </a:t>
            </a:r>
            <a:r>
              <a:rPr lang="ru-RU" altLang="ru-RU" sz="1800" dirty="0" err="1">
                <a:solidFill>
                  <a:srgbClr val="000000"/>
                </a:solidFill>
              </a:rPr>
              <a:t>little</a:t>
            </a:r>
            <a:r>
              <a:rPr lang="ru-RU" altLang="ru-RU" sz="1800" dirty="0">
                <a:solidFill>
                  <a:srgbClr val="000000"/>
                </a:solidFill>
              </a:rPr>
              <a:t> </a:t>
            </a:r>
            <a:r>
              <a:rPr lang="ru-RU" altLang="ru-RU" sz="1800" dirty="0" err="1">
                <a:solidFill>
                  <a:srgbClr val="000000"/>
                </a:solidFill>
              </a:rPr>
              <a:t>predictive</a:t>
            </a:r>
            <a:r>
              <a:rPr lang="ru-RU" altLang="ru-RU" sz="1800" dirty="0">
                <a:solidFill>
                  <a:srgbClr val="000000"/>
                </a:solidFill>
              </a:rPr>
              <a:t> </a:t>
            </a:r>
            <a:r>
              <a:rPr lang="ru-RU" altLang="ru-RU" sz="1800" dirty="0" err="1">
                <a:solidFill>
                  <a:srgbClr val="000000"/>
                </a:solidFill>
              </a:rPr>
              <a:t>power</a:t>
            </a:r>
            <a:r>
              <a:rPr lang="ru-RU" altLang="ru-RU" sz="1800" dirty="0">
                <a:solidFill>
                  <a:srgbClr val="000000"/>
                </a:solidFill>
              </a:rPr>
              <a:t>.</a:t>
            </a:r>
            <a:br>
              <a:rPr lang="ru-RU" altLang="ru-RU" sz="1800" dirty="0">
                <a:solidFill>
                  <a:srgbClr val="000000"/>
                </a:solidFill>
              </a:rPr>
            </a:br>
            <a:r>
              <a:rPr lang="ru-RU" altLang="ru-RU" sz="1800" dirty="0" err="1">
                <a:solidFill>
                  <a:srgbClr val="000000"/>
                </a:solidFill>
              </a:rPr>
              <a:t>Thus</a:t>
            </a:r>
            <a:r>
              <a:rPr lang="ru-RU" altLang="ru-RU" sz="1800" dirty="0">
                <a:solidFill>
                  <a:srgbClr val="000000"/>
                </a:solidFill>
              </a:rPr>
              <a:t> </a:t>
            </a:r>
            <a:r>
              <a:rPr lang="ru-RU" altLang="ru-RU" sz="1800" dirty="0" err="1">
                <a:solidFill>
                  <a:srgbClr val="000000"/>
                </a:solidFill>
              </a:rPr>
              <a:t>almost</a:t>
            </a:r>
            <a:r>
              <a:rPr lang="ru-RU" altLang="ru-RU" sz="1800" dirty="0">
                <a:solidFill>
                  <a:srgbClr val="000000"/>
                </a:solidFill>
              </a:rPr>
              <a:t> </a:t>
            </a:r>
            <a:r>
              <a:rPr lang="ru-RU" altLang="ru-RU" sz="1800" dirty="0" err="1">
                <a:solidFill>
                  <a:srgbClr val="000000"/>
                </a:solidFill>
              </a:rPr>
              <a:t>constant</a:t>
            </a:r>
            <a:r>
              <a:rPr lang="ru-RU" altLang="ru-RU" sz="1800" dirty="0">
                <a:solidFill>
                  <a:srgbClr val="000000"/>
                </a:solidFill>
              </a:rPr>
              <a:t> </a:t>
            </a:r>
            <a:r>
              <a:rPr lang="ru-RU" altLang="ru-RU" sz="1800" dirty="0" err="1">
                <a:solidFill>
                  <a:srgbClr val="000000"/>
                </a:solidFill>
              </a:rPr>
              <a:t>features</a:t>
            </a:r>
            <a:r>
              <a:rPr lang="ru-RU" altLang="ru-RU" sz="1800" dirty="0">
                <a:solidFill>
                  <a:srgbClr val="000000"/>
                </a:solidFill>
              </a:rPr>
              <a:t> </a:t>
            </a:r>
            <a:r>
              <a:rPr lang="ru-RU" altLang="ru-RU" sz="1800" dirty="0" err="1">
                <a:solidFill>
                  <a:srgbClr val="000000"/>
                </a:solidFill>
              </a:rPr>
              <a:t>can</a:t>
            </a:r>
            <a:r>
              <a:rPr lang="ru-RU" altLang="ru-RU" sz="1800" dirty="0">
                <a:solidFill>
                  <a:srgbClr val="000000"/>
                </a:solidFill>
              </a:rPr>
              <a:t> </a:t>
            </a:r>
            <a:r>
              <a:rPr lang="ru-RU" altLang="ru-RU" sz="1800" dirty="0" err="1">
                <a:solidFill>
                  <a:srgbClr val="000000"/>
                </a:solidFill>
              </a:rPr>
              <a:t>be</a:t>
            </a:r>
            <a:r>
              <a:rPr lang="ru-RU" altLang="ru-RU" sz="1800" dirty="0">
                <a:solidFill>
                  <a:srgbClr val="000000"/>
                </a:solidFill>
              </a:rPr>
              <a:t> </a:t>
            </a:r>
            <a:r>
              <a:rPr lang="ru-RU" altLang="ru-RU" sz="1800" dirty="0" err="1">
                <a:solidFill>
                  <a:srgbClr val="000000"/>
                </a:solidFill>
              </a:rPr>
              <a:t>eliminated</a:t>
            </a:r>
            <a:r>
              <a:rPr lang="ru-RU" altLang="ru-RU" sz="1800" dirty="0">
                <a:solidFill>
                  <a:srgbClr val="000000"/>
                </a:solidFill>
              </a:rPr>
              <a:t>.</a:t>
            </a:r>
          </a:p>
          <a:p>
            <a:pPr marL="457200" lvl="1" indent="0" eaLnBrk="0" fontAlgn="base" hangingPunct="0">
              <a:lnSpc>
                <a:spcPct val="100000"/>
              </a:lnSpc>
              <a:spcBef>
                <a:spcPct val="0"/>
              </a:spcBef>
              <a:spcAft>
                <a:spcPct val="0"/>
              </a:spcAft>
              <a:buFontTx/>
              <a:buChar char="•"/>
            </a:pPr>
            <a:r>
              <a:rPr lang="ru-RU" altLang="ru-RU" sz="1800" dirty="0" err="1">
                <a:solidFill>
                  <a:srgbClr val="000000"/>
                </a:solidFill>
              </a:rPr>
              <a:t>The</a:t>
            </a:r>
            <a:r>
              <a:rPr lang="ru-RU" altLang="ru-RU" sz="1800" dirty="0">
                <a:solidFill>
                  <a:srgbClr val="000000"/>
                </a:solidFill>
              </a:rPr>
              <a:t> </a:t>
            </a:r>
            <a:r>
              <a:rPr lang="ru-RU" altLang="ru-RU" sz="1800" dirty="0" err="1">
                <a:solidFill>
                  <a:srgbClr val="000000"/>
                </a:solidFill>
              </a:rPr>
              <a:t>analogue</a:t>
            </a:r>
            <a:r>
              <a:rPr lang="ru-RU" altLang="ru-RU" sz="1800" dirty="0">
                <a:solidFill>
                  <a:srgbClr val="000000"/>
                </a:solidFill>
              </a:rPr>
              <a:t> </a:t>
            </a:r>
            <a:r>
              <a:rPr lang="ru-RU" altLang="ru-RU" sz="1800" dirty="0" err="1">
                <a:solidFill>
                  <a:srgbClr val="000000"/>
                </a:solidFill>
              </a:rPr>
              <a:t>of</a:t>
            </a:r>
            <a:r>
              <a:rPr lang="ru-RU" altLang="ru-RU" sz="1800" dirty="0">
                <a:solidFill>
                  <a:srgbClr val="000000"/>
                </a:solidFill>
              </a:rPr>
              <a:t> </a:t>
            </a:r>
            <a:r>
              <a:rPr lang="ru-RU" altLang="ru-RU" sz="1800" dirty="0" err="1">
                <a:solidFill>
                  <a:srgbClr val="000000"/>
                </a:solidFill>
              </a:rPr>
              <a:t>variance</a:t>
            </a:r>
            <a:r>
              <a:rPr lang="ru-RU" altLang="ru-RU" sz="1800" dirty="0">
                <a:solidFill>
                  <a:srgbClr val="000000"/>
                </a:solidFill>
              </a:rPr>
              <a:t> </a:t>
            </a:r>
            <a:r>
              <a:rPr lang="ru-RU" altLang="ru-RU" sz="1800" dirty="0" err="1">
                <a:solidFill>
                  <a:srgbClr val="000000"/>
                </a:solidFill>
              </a:rPr>
              <a:t>threshold</a:t>
            </a:r>
            <a:r>
              <a:rPr lang="ru-RU" altLang="ru-RU" sz="1800" dirty="0">
                <a:solidFill>
                  <a:srgbClr val="000000"/>
                </a:solidFill>
              </a:rPr>
              <a:t> </a:t>
            </a:r>
            <a:r>
              <a:rPr lang="ru-RU" altLang="ru-RU" sz="1800" dirty="0" err="1">
                <a:solidFill>
                  <a:srgbClr val="000000"/>
                </a:solidFill>
              </a:rPr>
              <a:t>is</a:t>
            </a:r>
            <a:r>
              <a:rPr lang="ru-RU" altLang="ru-RU" sz="1800" dirty="0">
                <a:solidFill>
                  <a:srgbClr val="000000"/>
                </a:solidFill>
              </a:rPr>
              <a:t> </a:t>
            </a:r>
            <a:r>
              <a:rPr lang="ru-RU" altLang="ru-RU" sz="1800" b="1" dirty="0" err="1">
                <a:solidFill>
                  <a:srgbClr val="000000"/>
                </a:solidFill>
              </a:rPr>
              <a:t>eigenvalues</a:t>
            </a:r>
            <a:r>
              <a:rPr lang="ru-RU" altLang="ru-RU" sz="1800" b="1" dirty="0">
                <a:solidFill>
                  <a:srgbClr val="000000"/>
                </a:solidFill>
              </a:rPr>
              <a:t> </a:t>
            </a:r>
            <a:r>
              <a:rPr lang="ru-RU" altLang="ru-RU" sz="1800" b="1" dirty="0" err="1">
                <a:solidFill>
                  <a:srgbClr val="000000"/>
                </a:solidFill>
              </a:rPr>
              <a:t>analysis</a:t>
            </a:r>
            <a:r>
              <a:rPr lang="ru-RU" altLang="ru-RU" sz="1800" b="1" dirty="0">
                <a:solidFill>
                  <a:srgbClr val="000000"/>
                </a:solidFill>
              </a:rPr>
              <a:t> </a:t>
            </a:r>
            <a:r>
              <a:rPr lang="ru-RU" altLang="ru-RU" sz="1800" b="1" dirty="0" err="1">
                <a:solidFill>
                  <a:srgbClr val="000000"/>
                </a:solidFill>
              </a:rPr>
              <a:t>and</a:t>
            </a:r>
            <a:r>
              <a:rPr lang="ru-RU" altLang="ru-RU" sz="1800" b="1" dirty="0">
                <a:solidFill>
                  <a:srgbClr val="000000"/>
                </a:solidFill>
              </a:rPr>
              <a:t> PCA</a:t>
            </a:r>
            <a:endParaRPr lang="ru-RU" altLang="ru-RU" sz="1800" dirty="0">
              <a:solidFill>
                <a:srgbClr val="000000"/>
              </a:solidFill>
            </a:endParaRPr>
          </a:p>
          <a:p>
            <a:pPr marL="0" lvl="0" indent="0" eaLnBrk="0" fontAlgn="base" hangingPunct="0">
              <a:lnSpc>
                <a:spcPct val="100000"/>
              </a:lnSpc>
              <a:spcBef>
                <a:spcPct val="0"/>
              </a:spcBef>
              <a:spcAft>
                <a:spcPct val="0"/>
              </a:spcAft>
              <a:buFontTx/>
              <a:buChar char="•"/>
            </a:pPr>
            <a:r>
              <a:rPr lang="ru-RU" altLang="ru-RU" sz="1800" dirty="0" err="1"/>
              <a:t>As</a:t>
            </a:r>
            <a:r>
              <a:rPr lang="ru-RU" altLang="ru-RU" sz="1800" dirty="0"/>
              <a:t> a </a:t>
            </a:r>
            <a:r>
              <a:rPr lang="ru-RU" altLang="ru-RU" sz="1800" dirty="0" err="1"/>
              <a:t>rule</a:t>
            </a:r>
            <a:r>
              <a:rPr lang="ru-RU" altLang="ru-RU" sz="1800" dirty="0"/>
              <a:t>, ANOVA </a:t>
            </a:r>
            <a:r>
              <a:rPr lang="ru-RU" altLang="ru-RU" sz="1800" dirty="0" err="1"/>
              <a:t>is</a:t>
            </a:r>
            <a:r>
              <a:rPr lang="ru-RU" altLang="ru-RU" sz="1800" dirty="0"/>
              <a:t> </a:t>
            </a:r>
            <a:r>
              <a:rPr lang="ru-RU" altLang="ru-RU" sz="1800" dirty="0" err="1"/>
              <a:t>used</a:t>
            </a:r>
            <a:r>
              <a:rPr lang="ru-RU" altLang="ru-RU" sz="1800" dirty="0"/>
              <a:t> </a:t>
            </a:r>
            <a:r>
              <a:rPr lang="ru-RU" altLang="ru-RU" sz="1800" dirty="0" err="1"/>
              <a:t>when</a:t>
            </a:r>
            <a:r>
              <a:rPr lang="ru-RU" altLang="ru-RU" sz="1800" dirty="0"/>
              <a:t> </a:t>
            </a:r>
            <a:r>
              <a:rPr lang="ru-RU" altLang="ru-RU" sz="1800" dirty="0" err="1"/>
              <a:t>one</a:t>
            </a:r>
            <a:r>
              <a:rPr lang="ru-RU" altLang="ru-RU" sz="1800" dirty="0"/>
              <a:t> </a:t>
            </a:r>
            <a:r>
              <a:rPr lang="ru-RU" altLang="ru-RU" sz="1800" dirty="0" err="1"/>
              <a:t>variable</a:t>
            </a:r>
            <a:r>
              <a:rPr lang="ru-RU" altLang="ru-RU" sz="1800" dirty="0"/>
              <a:t> </a:t>
            </a:r>
            <a:r>
              <a:rPr lang="ru-RU" altLang="ru-RU" sz="1800" dirty="0" err="1"/>
              <a:t>is</a:t>
            </a:r>
            <a:r>
              <a:rPr lang="ru-RU" altLang="ru-RU" sz="1800" dirty="0"/>
              <a:t> </a:t>
            </a:r>
            <a:r>
              <a:rPr lang="ru-RU" altLang="ru-RU" sz="1800" dirty="0" err="1"/>
              <a:t>numeric</a:t>
            </a:r>
            <a:r>
              <a:rPr lang="ru-RU" altLang="ru-RU" sz="1800" dirty="0"/>
              <a:t> </a:t>
            </a:r>
            <a:r>
              <a:rPr lang="ru-RU" altLang="ru-RU" sz="1800" dirty="0" err="1"/>
              <a:t>and</a:t>
            </a:r>
            <a:r>
              <a:rPr lang="ru-RU" altLang="ru-RU" sz="1800" dirty="0"/>
              <a:t> </a:t>
            </a:r>
            <a:r>
              <a:rPr lang="ru-RU" altLang="ru-RU" sz="1800" dirty="0" err="1"/>
              <a:t>one</a:t>
            </a:r>
            <a:r>
              <a:rPr lang="ru-RU" altLang="ru-RU" sz="1800" dirty="0"/>
              <a:t> </a:t>
            </a:r>
            <a:r>
              <a:rPr lang="ru-RU" altLang="ru-RU" sz="1800" dirty="0" err="1"/>
              <a:t>is</a:t>
            </a:r>
            <a:r>
              <a:rPr lang="ru-RU" altLang="ru-RU" sz="1800" dirty="0"/>
              <a:t> </a:t>
            </a:r>
            <a:r>
              <a:rPr lang="ru-RU" altLang="ru-RU" sz="1800" dirty="0" err="1"/>
              <a:t>categorical</a:t>
            </a:r>
            <a:r>
              <a:rPr lang="ru-RU" altLang="ru-RU" sz="1800" dirty="0"/>
              <a:t>, </a:t>
            </a:r>
            <a:r>
              <a:rPr lang="ru-RU" altLang="ru-RU" sz="1800" dirty="0" err="1"/>
              <a:t>such</a:t>
            </a:r>
            <a:r>
              <a:rPr lang="ru-RU" altLang="ru-RU" sz="1800" dirty="0"/>
              <a:t> </a:t>
            </a:r>
            <a:r>
              <a:rPr lang="ru-RU" altLang="ru-RU" sz="1800" dirty="0" err="1"/>
              <a:t>as</a:t>
            </a:r>
            <a:r>
              <a:rPr lang="ru-RU" altLang="ru-RU" sz="1800" dirty="0"/>
              <a:t> </a:t>
            </a:r>
            <a:r>
              <a:rPr lang="ru-RU" altLang="ru-RU" sz="1800" dirty="0" err="1"/>
              <a:t>numerical</a:t>
            </a:r>
            <a:r>
              <a:rPr lang="ru-RU" altLang="ru-RU" sz="1800" dirty="0"/>
              <a:t> </a:t>
            </a:r>
            <a:r>
              <a:rPr lang="ru-RU" altLang="ru-RU" sz="1800" dirty="0" err="1"/>
              <a:t>input</a:t>
            </a:r>
            <a:r>
              <a:rPr lang="ru-RU" altLang="ru-RU" sz="1800" dirty="0"/>
              <a:t> </a:t>
            </a:r>
            <a:r>
              <a:rPr lang="ru-RU" altLang="ru-RU" sz="1800" dirty="0" err="1"/>
              <a:t>variables</a:t>
            </a:r>
            <a:r>
              <a:rPr lang="ru-RU" altLang="ru-RU" sz="1800" dirty="0"/>
              <a:t> </a:t>
            </a:r>
            <a:r>
              <a:rPr lang="ru-RU" altLang="ru-RU" sz="1800" dirty="0" err="1"/>
              <a:t>and</a:t>
            </a:r>
            <a:r>
              <a:rPr lang="ru-RU" altLang="ru-RU" sz="1800" dirty="0"/>
              <a:t> a </a:t>
            </a:r>
            <a:r>
              <a:rPr lang="ru-RU" altLang="ru-RU" sz="1800" dirty="0" err="1"/>
              <a:t>classification</a:t>
            </a:r>
            <a:r>
              <a:rPr lang="ru-RU" altLang="ru-RU" sz="1800" dirty="0"/>
              <a:t> </a:t>
            </a:r>
            <a:r>
              <a:rPr lang="ru-RU" altLang="ru-RU" sz="1800" dirty="0" err="1"/>
              <a:t>target</a:t>
            </a:r>
            <a:r>
              <a:rPr lang="ru-RU" altLang="ru-RU" sz="1800" dirty="0"/>
              <a:t> </a:t>
            </a:r>
            <a:r>
              <a:rPr lang="ru-RU" altLang="ru-RU" sz="1800" dirty="0" err="1"/>
              <a:t>variable</a:t>
            </a:r>
            <a:r>
              <a:rPr lang="ru-RU" altLang="ru-RU" sz="1800" dirty="0"/>
              <a:t> </a:t>
            </a:r>
            <a:r>
              <a:rPr lang="ru-RU" altLang="ru-RU" sz="1800" dirty="0" err="1"/>
              <a:t>in</a:t>
            </a:r>
            <a:r>
              <a:rPr lang="ru-RU" altLang="ru-RU" sz="1800" dirty="0"/>
              <a:t> a </a:t>
            </a:r>
            <a:r>
              <a:rPr lang="ru-RU" altLang="ru-RU" sz="1800" dirty="0" err="1"/>
              <a:t>classification</a:t>
            </a:r>
            <a:r>
              <a:rPr lang="ru-RU" altLang="ru-RU" sz="1800" dirty="0"/>
              <a:t> </a:t>
            </a:r>
            <a:r>
              <a:rPr lang="ru-RU" altLang="ru-RU" sz="1800" dirty="0" err="1"/>
              <a:t>task</a:t>
            </a:r>
            <a:r>
              <a:rPr lang="ru-RU" altLang="ru-RU" sz="1800" dirty="0"/>
              <a:t>.</a:t>
            </a:r>
            <a:br>
              <a:rPr lang="ru-RU" altLang="ru-RU" sz="1800" dirty="0"/>
            </a:br>
            <a:endParaRPr lang="ru-RU" altLang="ru-RU" sz="1800" dirty="0"/>
          </a:p>
          <a:p>
            <a:pPr marL="0" lvl="0" indent="0" eaLnBrk="0" fontAlgn="base" hangingPunct="0">
              <a:lnSpc>
                <a:spcPct val="100000"/>
              </a:lnSpc>
              <a:spcBef>
                <a:spcPct val="0"/>
              </a:spcBef>
              <a:spcAft>
                <a:spcPct val="0"/>
              </a:spcAft>
              <a:buFontTx/>
              <a:buChar char="•"/>
            </a:pPr>
            <a:r>
              <a:rPr lang="ru-RU" altLang="ru-RU" sz="1800" dirty="0"/>
              <a:t>ANOVA </a:t>
            </a:r>
            <a:r>
              <a:rPr lang="ru-RU" altLang="ru-RU" sz="1800" dirty="0" err="1"/>
              <a:t>is</a:t>
            </a:r>
            <a:r>
              <a:rPr lang="ru-RU" altLang="ru-RU" sz="1800" dirty="0"/>
              <a:t> </a:t>
            </a:r>
            <a:r>
              <a:rPr lang="ru-RU" altLang="ru-RU" sz="1800" dirty="0" err="1"/>
              <a:t>analogue</a:t>
            </a:r>
            <a:r>
              <a:rPr lang="ru-RU" altLang="ru-RU" sz="1800" dirty="0"/>
              <a:t> </a:t>
            </a:r>
            <a:r>
              <a:rPr lang="ru-RU" altLang="ru-RU" sz="1800" dirty="0" err="1"/>
              <a:t>of</a:t>
            </a:r>
            <a:r>
              <a:rPr lang="ru-RU" altLang="ru-RU" sz="1800" dirty="0"/>
              <a:t> t-</a:t>
            </a:r>
            <a:r>
              <a:rPr lang="ru-RU" altLang="ru-RU" sz="1800" dirty="0" err="1"/>
              <a:t>test</a:t>
            </a:r>
            <a:r>
              <a:rPr lang="ru-RU" altLang="ru-RU" sz="1800" dirty="0"/>
              <a:t> </a:t>
            </a:r>
            <a:r>
              <a:rPr lang="ru-RU" altLang="ru-RU" sz="1800" dirty="0" err="1"/>
              <a:t>but</a:t>
            </a:r>
            <a:r>
              <a:rPr lang="ru-RU" altLang="ru-RU" sz="1800" dirty="0"/>
              <a:t> </a:t>
            </a:r>
            <a:r>
              <a:rPr lang="ru-RU" altLang="ru-RU" sz="1800" dirty="0" err="1"/>
              <a:t>allow</a:t>
            </a:r>
            <a:r>
              <a:rPr lang="ru-RU" altLang="ru-RU" sz="1800" dirty="0"/>
              <a:t> </a:t>
            </a:r>
            <a:r>
              <a:rPr lang="ru-RU" altLang="ru-RU" sz="1800" dirty="0" err="1"/>
              <a:t>to</a:t>
            </a:r>
            <a:r>
              <a:rPr lang="ru-RU" altLang="ru-RU" sz="1800" dirty="0"/>
              <a:t> </a:t>
            </a:r>
            <a:r>
              <a:rPr lang="ru-RU" altLang="ru-RU" sz="1800" dirty="0" err="1"/>
              <a:t>check</a:t>
            </a:r>
            <a:r>
              <a:rPr lang="ru-RU" altLang="ru-RU" sz="1800" dirty="0"/>
              <a:t> </a:t>
            </a:r>
            <a:r>
              <a:rPr lang="ru-RU" altLang="ru-RU" sz="1800" dirty="0" err="1"/>
              <a:t>dependencies</a:t>
            </a:r>
            <a:r>
              <a:rPr lang="ru-RU" altLang="ru-RU" sz="1800" dirty="0"/>
              <a:t> </a:t>
            </a:r>
            <a:r>
              <a:rPr lang="ru-RU" altLang="ru-RU" sz="1800" dirty="0" err="1"/>
              <a:t>between</a:t>
            </a:r>
            <a:r>
              <a:rPr lang="ru-RU" altLang="ru-RU" sz="1800" dirty="0"/>
              <a:t> </a:t>
            </a:r>
            <a:r>
              <a:rPr lang="ru-RU" altLang="ru-RU" sz="1800" dirty="0" smtClean="0"/>
              <a:t/>
            </a:r>
            <a:br>
              <a:rPr lang="ru-RU" altLang="ru-RU" sz="1800" dirty="0" smtClean="0"/>
            </a:br>
            <a:r>
              <a:rPr lang="ru-RU" altLang="ru-RU" sz="1800" dirty="0" smtClean="0"/>
              <a:t>2,3 </a:t>
            </a:r>
            <a:r>
              <a:rPr lang="ru-RU" altLang="ru-RU" sz="1800" dirty="0" err="1"/>
              <a:t>or</a:t>
            </a:r>
            <a:r>
              <a:rPr lang="ru-RU" altLang="ru-RU" sz="1800" dirty="0"/>
              <a:t> </a:t>
            </a:r>
            <a:r>
              <a:rPr lang="ru-RU" altLang="ru-RU" sz="1800" dirty="0" err="1"/>
              <a:t>more</a:t>
            </a:r>
            <a:r>
              <a:rPr lang="ru-RU" altLang="ru-RU" sz="1800" dirty="0"/>
              <a:t> </a:t>
            </a:r>
            <a:r>
              <a:rPr lang="ru-RU" altLang="ru-RU" sz="1800" dirty="0" err="1"/>
              <a:t>features</a:t>
            </a:r>
            <a:r>
              <a:rPr lang="ru-RU" altLang="ru-RU" sz="1800" dirty="0"/>
              <a:t> </a:t>
            </a:r>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2" descr="image.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Rectangle 3"/>
          <p:cNvSpPr>
            <a:spLocks noChangeArrowheads="1"/>
          </p:cNvSpPr>
          <p:nvPr/>
        </p:nvSpPr>
        <p:spPr bwMode="auto">
          <a:xfrm>
            <a:off x="6003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7" name="AutoShape 2" descr="image.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1" name="Rectangle 1"/>
          <p:cNvSpPr>
            <a:spLocks noChangeArrowheads="1"/>
          </p:cNvSpPr>
          <p:nvPr/>
        </p:nvSpPr>
        <p:spPr bwMode="auto">
          <a:xfrm>
            <a:off x="6003634"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3" descr="image.p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Rectangle 1"/>
          <p:cNvSpPr>
            <a:spLocks noChangeArrowheads="1"/>
          </p:cNvSpPr>
          <p:nvPr/>
        </p:nvSpPr>
        <p:spPr bwMode="auto">
          <a:xfrm>
            <a:off x="0" y="-247469"/>
            <a:ext cx="184731" cy="494939"/>
          </a:xfrm>
          <a:prstGeom prst="rect">
            <a:avLst/>
          </a:prstGeom>
          <a:solidFill>
            <a:srgbClr val="E3F2F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2"/>
          <p:cNvSpPr>
            <a:spLocks noChangeArrowheads="1"/>
          </p:cNvSpPr>
          <p:nvPr/>
        </p:nvSpPr>
        <p:spPr bwMode="auto">
          <a:xfrm>
            <a:off x="0" y="90100"/>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5" name="AutoShape 2" descr="image.pn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6" name="AutoShape 2" descr="image.png"/>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7" name="Рисунок 16"/>
          <p:cNvPicPr>
            <a:picLocks noChangeAspect="1"/>
          </p:cNvPicPr>
          <p:nvPr/>
        </p:nvPicPr>
        <p:blipFill>
          <a:blip r:embed="rId2"/>
          <a:stretch>
            <a:fillRect/>
          </a:stretch>
        </p:blipFill>
        <p:spPr>
          <a:xfrm>
            <a:off x="7343502" y="3484794"/>
            <a:ext cx="4073809" cy="3014111"/>
          </a:xfrm>
          <a:prstGeom prst="rect">
            <a:avLst/>
          </a:prstGeom>
        </p:spPr>
      </p:pic>
      <p:sp>
        <p:nvSpPr>
          <p:cNvPr id="19" name="AutoShape 4" descr="image.png"/>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mc:AlternateContent xmlns:mc="http://schemas.openxmlformats.org/markup-compatibility/2006" xmlns:a14="http://schemas.microsoft.com/office/drawing/2010/main">
        <mc:Choice Requires="a14">
          <p:sp>
            <p:nvSpPr>
              <p:cNvPr id="18" name="Прямоугольник 17"/>
              <p:cNvSpPr/>
              <p:nvPr/>
            </p:nvSpPr>
            <p:spPr>
              <a:xfrm>
                <a:off x="2740351" y="5361925"/>
                <a:ext cx="6096000" cy="646331"/>
              </a:xfrm>
              <a:prstGeom prst="rect">
                <a:avLst/>
              </a:prstGeom>
            </p:spPr>
            <p:txBody>
              <a:bodyPr>
                <a:spAutoFit/>
              </a:bodyPr>
              <a:lstStyle/>
              <a:p>
                <a:pPr>
                  <a:lnSpc>
                    <a:spcPct val="100000"/>
                  </a:lnSpc>
                </a:pPr>
                <a:r>
                  <a:rPr lang="en-US" dirty="0"/>
                  <a:t>Here if value is higher then threshold </a:t>
                </a:r>
                <a14:m>
                  <m:oMath xmlns:m="http://schemas.openxmlformats.org/officeDocument/2006/math">
                    <m:sSub>
                      <m:sSubPr>
                        <m:ctrlPr>
                          <a:rPr lang="ru-RU"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1−</m:t>
                        </m:r>
                        <m:r>
                          <a:rPr lang="en-US" i="1">
                            <a:latin typeface="Cambria Math" panose="02040503050406030204" pitchFamily="18" charset="0"/>
                          </a:rPr>
                          <m:t>𝛼</m:t>
                        </m:r>
                      </m:sub>
                    </m:sSub>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𝐽</m:t>
                    </m:r>
                    <m:r>
                      <a:rPr lang="en-US" i="1">
                        <a:latin typeface="Cambria Math" panose="02040503050406030204" pitchFamily="18" charset="0"/>
                      </a:rPr>
                      <m:t>)</m:t>
                    </m:r>
                  </m:oMath>
                </a14:m>
                <a:r>
                  <a:rPr lang="en-US" dirty="0"/>
                  <a:t>, </a:t>
                </a:r>
                <a:r>
                  <a:rPr lang="ru-RU" dirty="0" smtClean="0"/>
                  <a:t/>
                </a:r>
                <a:br>
                  <a:rPr lang="ru-RU" dirty="0" smtClean="0"/>
                </a:br>
                <a:r>
                  <a:rPr lang="en-US" dirty="0" smtClean="0"/>
                  <a:t>then </a:t>
                </a:r>
                <a:r>
                  <a:rPr lang="en-US" dirty="0"/>
                  <a:t>both features are important.</a:t>
                </a:r>
                <a:endParaRPr lang="ru-RU" dirty="0"/>
              </a:p>
            </p:txBody>
          </p:sp>
        </mc:Choice>
        <mc:Fallback xmlns="">
          <p:sp>
            <p:nvSpPr>
              <p:cNvPr id="18" name="Прямоугольник 17"/>
              <p:cNvSpPr>
                <a:spLocks noRot="1" noChangeAspect="1" noMove="1" noResize="1" noEditPoints="1" noAdjustHandles="1" noChangeArrowheads="1" noChangeShapeType="1" noTextEdit="1"/>
              </p:cNvSpPr>
              <p:nvPr/>
            </p:nvSpPr>
            <p:spPr>
              <a:xfrm>
                <a:off x="2740351" y="5361925"/>
                <a:ext cx="6096000" cy="646331"/>
              </a:xfrm>
              <a:prstGeom prst="rect">
                <a:avLst/>
              </a:prstGeom>
              <a:blipFill>
                <a:blip r:embed="rId3"/>
                <a:stretch>
                  <a:fillRect l="-900" t="-5660" b="-14151"/>
                </a:stretch>
              </a:blipFill>
            </p:spPr>
            <p:txBody>
              <a:bodyPr/>
              <a:lstStyle/>
              <a:p>
                <a:r>
                  <a:rPr lang="ru-RU">
                    <a:noFill/>
                  </a:rPr>
                  <a:t> </a:t>
                </a:r>
              </a:p>
            </p:txBody>
          </p:sp>
        </mc:Fallback>
      </mc:AlternateContent>
    </p:spTree>
    <p:extLst>
      <p:ext uri="{BB962C8B-B14F-4D97-AF65-F5344CB8AC3E}">
        <p14:creationId xmlns:p14="http://schemas.microsoft.com/office/powerpoint/2010/main" val="41888431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27025" y="365125"/>
            <a:ext cx="11318875" cy="1053477"/>
          </a:xfrm>
        </p:spPr>
        <p:txBody>
          <a:bodyPr>
            <a:normAutofit/>
          </a:bodyPr>
          <a:lstStyle/>
          <a:p>
            <a:r>
              <a:rPr lang="en-US" b="1" dirty="0"/>
              <a:t>Feature </a:t>
            </a:r>
            <a:r>
              <a:rPr lang="en-US" b="1" dirty="0" smtClean="0"/>
              <a:t>Selection. </a:t>
            </a:r>
            <a:r>
              <a:rPr lang="en-US" b="1" dirty="0" err="1"/>
              <a:t>ANalysis</a:t>
            </a:r>
            <a:r>
              <a:rPr lang="en-US" b="1" dirty="0"/>
              <a:t> Of </a:t>
            </a:r>
            <a:r>
              <a:rPr lang="en-US" b="1" dirty="0" err="1"/>
              <a:t>VAriance</a:t>
            </a:r>
            <a:r>
              <a:rPr lang="en-US" b="1" dirty="0"/>
              <a:t> (ANOVA</a:t>
            </a:r>
            <a:r>
              <a:rPr lang="en-US" b="1" dirty="0" smtClean="0"/>
              <a:t>)</a:t>
            </a:r>
            <a:endParaRPr lang="en-US" b="1" dirty="0"/>
          </a:p>
        </p:txBody>
      </p:sp>
      <p:sp>
        <p:nvSpPr>
          <p:cNvPr id="3" name="Объект 2"/>
          <p:cNvSpPr>
            <a:spLocks noGrp="1"/>
          </p:cNvSpPr>
          <p:nvPr>
            <p:ph idx="1"/>
          </p:nvPr>
        </p:nvSpPr>
        <p:spPr>
          <a:xfrm>
            <a:off x="327025" y="1165356"/>
            <a:ext cx="11422879" cy="5451344"/>
          </a:xfrm>
        </p:spPr>
        <p:txBody>
          <a:bodyPr>
            <a:noAutofit/>
          </a:bodyPr>
          <a:lstStyle/>
          <a:p>
            <a:pPr>
              <a:lnSpc>
                <a:spcPct val="100000"/>
              </a:lnSpc>
            </a:pPr>
            <a:r>
              <a:rPr lang="en-US" dirty="0"/>
              <a:t>Example of case where features are important</a:t>
            </a:r>
            <a:endParaRPr lang="ru-RU" sz="2000" dirty="0"/>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2" descr="image.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Rectangle 3"/>
          <p:cNvSpPr>
            <a:spLocks noChangeArrowheads="1"/>
          </p:cNvSpPr>
          <p:nvPr/>
        </p:nvSpPr>
        <p:spPr bwMode="auto">
          <a:xfrm>
            <a:off x="6003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7" name="AutoShape 2" descr="image.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1" name="Rectangle 1"/>
          <p:cNvSpPr>
            <a:spLocks noChangeArrowheads="1"/>
          </p:cNvSpPr>
          <p:nvPr/>
        </p:nvSpPr>
        <p:spPr bwMode="auto">
          <a:xfrm>
            <a:off x="6003634"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3" descr="image.p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Rectangle 1"/>
          <p:cNvSpPr>
            <a:spLocks noChangeArrowheads="1"/>
          </p:cNvSpPr>
          <p:nvPr/>
        </p:nvSpPr>
        <p:spPr bwMode="auto">
          <a:xfrm>
            <a:off x="0" y="-247469"/>
            <a:ext cx="184731" cy="494939"/>
          </a:xfrm>
          <a:prstGeom prst="rect">
            <a:avLst/>
          </a:prstGeom>
          <a:solidFill>
            <a:srgbClr val="E3F2F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2"/>
          <p:cNvSpPr>
            <a:spLocks noChangeArrowheads="1"/>
          </p:cNvSpPr>
          <p:nvPr/>
        </p:nvSpPr>
        <p:spPr bwMode="auto">
          <a:xfrm>
            <a:off x="0" y="90100"/>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5" name="AutoShape 2" descr="image.pn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6" name="AutoShape 2" descr="image.png"/>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9" name="AutoShape 4" descr="image.png"/>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21" name="AutoShape 2" descr="image.png"/>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22" name="Рисунок 21"/>
          <p:cNvPicPr>
            <a:picLocks noChangeAspect="1"/>
          </p:cNvPicPr>
          <p:nvPr/>
        </p:nvPicPr>
        <p:blipFill>
          <a:blip r:embed="rId2"/>
          <a:stretch>
            <a:fillRect/>
          </a:stretch>
        </p:blipFill>
        <p:spPr>
          <a:xfrm>
            <a:off x="155575" y="1739793"/>
            <a:ext cx="5469173" cy="3801075"/>
          </a:xfrm>
          <a:prstGeom prst="rect">
            <a:avLst/>
          </a:prstGeom>
        </p:spPr>
      </p:pic>
      <p:sp>
        <p:nvSpPr>
          <p:cNvPr id="23" name="Прямоугольник 22"/>
          <p:cNvSpPr/>
          <p:nvPr/>
        </p:nvSpPr>
        <p:spPr>
          <a:xfrm>
            <a:off x="6281992" y="1616311"/>
            <a:ext cx="6096000" cy="923330"/>
          </a:xfrm>
          <a:prstGeom prst="rect">
            <a:avLst/>
          </a:prstGeom>
        </p:spPr>
        <p:txBody>
          <a:bodyPr>
            <a:spAutoFit/>
          </a:bodyPr>
          <a:lstStyle/>
          <a:p>
            <a:r>
              <a:rPr lang="en-US" dirty="0">
                <a:solidFill>
                  <a:srgbClr val="000000"/>
                </a:solidFill>
                <a:latin typeface="georgia" panose="02040502050405020303" pitchFamily="18" charset="0"/>
              </a:rPr>
              <a:t>Example of low-F-value (high coincidence, </a:t>
            </a:r>
            <a:r>
              <a:rPr lang="en-US" u="sng" dirty="0">
                <a:solidFill>
                  <a:srgbClr val="000000"/>
                </a:solidFill>
                <a:latin typeface="georgia" panose="02040502050405020303" pitchFamily="18" charset="0"/>
              </a:rPr>
              <a:t>remove all expect one features</a:t>
            </a:r>
            <a:r>
              <a:rPr lang="en-US" dirty="0">
                <a:solidFill>
                  <a:srgbClr val="000000"/>
                </a:solidFill>
                <a:latin typeface="georgia" panose="02040502050405020303" pitchFamily="18" charset="0"/>
              </a:rPr>
              <a:t>) and high F-value (low coincidence, </a:t>
            </a:r>
            <a:r>
              <a:rPr lang="en-US" u="sng" dirty="0">
                <a:solidFill>
                  <a:srgbClr val="000000"/>
                </a:solidFill>
                <a:latin typeface="georgia" panose="02040502050405020303" pitchFamily="18" charset="0"/>
              </a:rPr>
              <a:t>rest all features</a:t>
            </a:r>
            <a:r>
              <a:rPr lang="en-US" dirty="0">
                <a:solidFill>
                  <a:srgbClr val="000000"/>
                </a:solidFill>
                <a:latin typeface="georgia" panose="02040502050405020303" pitchFamily="18" charset="0"/>
              </a:rPr>
              <a:t>).</a:t>
            </a:r>
            <a:endParaRPr lang="ru-RU" dirty="0"/>
          </a:p>
        </p:txBody>
      </p:sp>
      <p:pic>
        <p:nvPicPr>
          <p:cNvPr id="24" name="Рисунок 23"/>
          <p:cNvPicPr>
            <a:picLocks noChangeAspect="1"/>
          </p:cNvPicPr>
          <p:nvPr/>
        </p:nvPicPr>
        <p:blipFill rotWithShape="1">
          <a:blip r:embed="rId3"/>
          <a:srcRect r="50875"/>
          <a:stretch/>
        </p:blipFill>
        <p:spPr>
          <a:xfrm>
            <a:off x="5624747" y="2489187"/>
            <a:ext cx="3769387" cy="2501913"/>
          </a:xfrm>
          <a:prstGeom prst="rect">
            <a:avLst/>
          </a:prstGeom>
        </p:spPr>
      </p:pic>
      <p:pic>
        <p:nvPicPr>
          <p:cNvPr id="25" name="Рисунок 24"/>
          <p:cNvPicPr>
            <a:picLocks noChangeAspect="1"/>
          </p:cNvPicPr>
          <p:nvPr/>
        </p:nvPicPr>
        <p:blipFill rotWithShape="1">
          <a:blip r:embed="rId3"/>
          <a:srcRect l="49719"/>
          <a:stretch/>
        </p:blipFill>
        <p:spPr>
          <a:xfrm>
            <a:off x="8601612" y="4406901"/>
            <a:ext cx="3547333" cy="2300418"/>
          </a:xfrm>
          <a:prstGeom prst="rect">
            <a:avLst/>
          </a:prstGeom>
        </p:spPr>
      </p:pic>
    </p:spTree>
    <p:extLst>
      <p:ext uri="{BB962C8B-B14F-4D97-AF65-F5344CB8AC3E}">
        <p14:creationId xmlns:p14="http://schemas.microsoft.com/office/powerpoint/2010/main" val="14906571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27025" y="365125"/>
            <a:ext cx="11318875" cy="1053477"/>
          </a:xfrm>
        </p:spPr>
        <p:txBody>
          <a:bodyPr>
            <a:normAutofit/>
          </a:bodyPr>
          <a:lstStyle/>
          <a:p>
            <a:r>
              <a:rPr lang="en-US" b="1" dirty="0"/>
              <a:t>Feature importance </a:t>
            </a:r>
            <a:r>
              <a:rPr lang="en-US" b="1" dirty="0" smtClean="0"/>
              <a:t>feature </a:t>
            </a:r>
            <a:r>
              <a:rPr lang="en-US" b="1" dirty="0"/>
              <a:t>Selection</a:t>
            </a:r>
          </a:p>
        </p:txBody>
      </p:sp>
      <p:sp>
        <p:nvSpPr>
          <p:cNvPr id="3" name="Объект 2"/>
          <p:cNvSpPr>
            <a:spLocks noGrp="1"/>
          </p:cNvSpPr>
          <p:nvPr>
            <p:ph idx="1"/>
          </p:nvPr>
        </p:nvSpPr>
        <p:spPr>
          <a:xfrm>
            <a:off x="327025" y="1165356"/>
            <a:ext cx="11422879" cy="5451344"/>
          </a:xfrm>
        </p:spPr>
        <p:txBody>
          <a:bodyPr>
            <a:noAutofit/>
          </a:bodyPr>
          <a:lstStyle/>
          <a:p>
            <a:pPr eaLnBrk="0" fontAlgn="base" hangingPunct="0">
              <a:lnSpc>
                <a:spcPct val="100000"/>
              </a:lnSpc>
              <a:spcBef>
                <a:spcPct val="0"/>
              </a:spcBef>
              <a:spcAft>
                <a:spcPct val="0"/>
              </a:spcAft>
            </a:pPr>
            <a:r>
              <a:rPr lang="en-US" altLang="ru-RU" sz="2000" dirty="0">
                <a:solidFill>
                  <a:srgbClr val="000000"/>
                </a:solidFill>
              </a:rPr>
              <a:t>The idea of the approach is to describe the feature relative importance to a model. After selecting the highest importance and eliminating weak features or combinations of features and re-evaluate to see if the model fairs are better during cross-validation.</a:t>
            </a:r>
          </a:p>
          <a:p>
            <a:pPr eaLnBrk="0" fontAlgn="base" hangingPunct="0">
              <a:lnSpc>
                <a:spcPct val="100000"/>
              </a:lnSpc>
              <a:spcBef>
                <a:spcPct val="0"/>
              </a:spcBef>
              <a:spcAft>
                <a:spcPct val="0"/>
              </a:spcAft>
            </a:pPr>
            <a:r>
              <a:rPr lang="en-US" altLang="ru-RU" sz="2000" dirty="0">
                <a:solidFill>
                  <a:srgbClr val="000000"/>
                </a:solidFill>
              </a:rPr>
              <a:t>In </a:t>
            </a:r>
            <a:r>
              <a:rPr lang="en-US" altLang="ru-RU" sz="2000" dirty="0" err="1">
                <a:solidFill>
                  <a:srgbClr val="000000"/>
                </a:solidFill>
              </a:rPr>
              <a:t>scikit</a:t>
            </a:r>
            <a:r>
              <a:rPr lang="en-US" altLang="ru-RU" sz="2000" dirty="0">
                <a:solidFill>
                  <a:srgbClr val="000000"/>
                </a:solidFill>
              </a:rPr>
              <a:t>-learn, Decision Tree models and ensembles of trees such as Random Forest, Gradient Boosting, and Ada Boost provide a `</a:t>
            </a:r>
            <a:r>
              <a:rPr lang="en-US" altLang="ru-RU" sz="2000" dirty="0" err="1">
                <a:solidFill>
                  <a:srgbClr val="000000"/>
                </a:solidFill>
              </a:rPr>
              <a:t>feature_importances</a:t>
            </a:r>
            <a:r>
              <a:rPr lang="en-US" altLang="ru-RU" sz="2000" dirty="0">
                <a:solidFill>
                  <a:srgbClr val="000000"/>
                </a:solidFill>
              </a:rPr>
              <a:t>_` attribute when fitted.</a:t>
            </a:r>
          </a:p>
          <a:p>
            <a:pPr eaLnBrk="0" fontAlgn="base" hangingPunct="0">
              <a:lnSpc>
                <a:spcPct val="100000"/>
              </a:lnSpc>
              <a:spcBef>
                <a:spcPct val="0"/>
              </a:spcBef>
              <a:spcAft>
                <a:spcPct val="0"/>
              </a:spcAft>
            </a:pPr>
            <a:r>
              <a:rPr lang="en-US" altLang="ru-RU" sz="2000" dirty="0">
                <a:solidFill>
                  <a:srgbClr val="000000"/>
                </a:solidFill>
              </a:rPr>
              <a:t>In general Gradient Boosting is better than Random Forest</a:t>
            </a:r>
            <a:r>
              <a:rPr lang="en-US" altLang="ru-RU" sz="2000" dirty="0" smtClean="0">
                <a:solidFill>
                  <a:srgbClr val="000000"/>
                </a:solidFill>
              </a:rPr>
              <a:t>.</a:t>
            </a:r>
            <a:endParaRPr lang="ru-RU" altLang="ru-RU" sz="2000" dirty="0" smtClean="0">
              <a:solidFill>
                <a:srgbClr val="000000"/>
              </a:solidFill>
            </a:endParaRPr>
          </a:p>
          <a:p>
            <a:pPr eaLnBrk="0" fontAlgn="base" hangingPunct="0">
              <a:lnSpc>
                <a:spcPct val="100000"/>
              </a:lnSpc>
              <a:spcBef>
                <a:spcPct val="0"/>
              </a:spcBef>
              <a:spcAft>
                <a:spcPct val="0"/>
              </a:spcAft>
            </a:pPr>
            <a:endParaRPr lang="ru-RU" altLang="ru-RU" sz="2000" dirty="0">
              <a:solidFill>
                <a:srgbClr val="000000"/>
              </a:solidFill>
            </a:endParaRPr>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2" descr="image.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Rectangle 3"/>
          <p:cNvSpPr>
            <a:spLocks noChangeArrowheads="1"/>
          </p:cNvSpPr>
          <p:nvPr/>
        </p:nvSpPr>
        <p:spPr bwMode="auto">
          <a:xfrm>
            <a:off x="6003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7" name="AutoShape 2" descr="image.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1" name="Rectangle 1"/>
          <p:cNvSpPr>
            <a:spLocks noChangeArrowheads="1"/>
          </p:cNvSpPr>
          <p:nvPr/>
        </p:nvSpPr>
        <p:spPr bwMode="auto">
          <a:xfrm>
            <a:off x="6003634"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3" descr="image.p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Rectangle 1"/>
          <p:cNvSpPr>
            <a:spLocks noChangeArrowheads="1"/>
          </p:cNvSpPr>
          <p:nvPr/>
        </p:nvSpPr>
        <p:spPr bwMode="auto">
          <a:xfrm>
            <a:off x="0" y="-247469"/>
            <a:ext cx="184731" cy="494939"/>
          </a:xfrm>
          <a:prstGeom prst="rect">
            <a:avLst/>
          </a:prstGeom>
          <a:solidFill>
            <a:srgbClr val="E3F2F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2"/>
          <p:cNvSpPr>
            <a:spLocks noChangeArrowheads="1"/>
          </p:cNvSpPr>
          <p:nvPr/>
        </p:nvSpPr>
        <p:spPr bwMode="auto">
          <a:xfrm>
            <a:off x="0" y="90100"/>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5" name="AutoShape 2" descr="image.pn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6" name="AutoShape 2" descr="image.png"/>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9" name="AutoShape 4" descr="image.png"/>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21" name="AutoShape 2" descr="image.png"/>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7" name="Rectangle 1"/>
          <p:cNvSpPr>
            <a:spLocks noChangeArrowheads="1"/>
          </p:cNvSpPr>
          <p:nvPr/>
        </p:nvSpPr>
        <p:spPr bwMode="auto">
          <a:xfrm>
            <a:off x="0" y="-247469"/>
            <a:ext cx="184731" cy="4949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097478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27025" y="365125"/>
            <a:ext cx="11318875" cy="1053477"/>
          </a:xfrm>
        </p:spPr>
        <p:txBody>
          <a:bodyPr>
            <a:normAutofit/>
          </a:bodyPr>
          <a:lstStyle/>
          <a:p>
            <a:r>
              <a:rPr lang="en-US" b="1" dirty="0"/>
              <a:t>Feature importance</a:t>
            </a:r>
          </a:p>
        </p:txBody>
      </p:sp>
      <p:sp>
        <p:nvSpPr>
          <p:cNvPr id="3" name="Объект 2"/>
          <p:cNvSpPr>
            <a:spLocks noGrp="1"/>
          </p:cNvSpPr>
          <p:nvPr>
            <p:ph idx="1"/>
          </p:nvPr>
        </p:nvSpPr>
        <p:spPr>
          <a:xfrm>
            <a:off x="327025" y="1165356"/>
            <a:ext cx="11422879" cy="5451344"/>
          </a:xfrm>
        </p:spPr>
        <p:txBody>
          <a:bodyPr>
            <a:noAutofit/>
          </a:bodyPr>
          <a:lstStyle/>
          <a:p>
            <a:pPr eaLnBrk="0" fontAlgn="base" hangingPunct="0">
              <a:lnSpc>
                <a:spcPct val="100000"/>
              </a:lnSpc>
              <a:spcBef>
                <a:spcPct val="0"/>
              </a:spcBef>
              <a:spcAft>
                <a:spcPct val="0"/>
              </a:spcAft>
            </a:pPr>
            <a:r>
              <a:rPr lang="ru-RU" altLang="ru-RU" sz="2000" u="sng" dirty="0" err="1" smtClean="0">
                <a:solidFill>
                  <a:srgbClr val="000000"/>
                </a:solidFill>
              </a:rPr>
              <a:t>Most</a:t>
            </a:r>
            <a:r>
              <a:rPr lang="ru-RU" altLang="ru-RU" sz="2000" u="sng" dirty="0" smtClean="0">
                <a:solidFill>
                  <a:srgbClr val="000000"/>
                </a:solidFill>
              </a:rPr>
              <a:t> </a:t>
            </a:r>
            <a:r>
              <a:rPr lang="ru-RU" altLang="ru-RU" sz="2000" u="sng" dirty="0" err="1">
                <a:solidFill>
                  <a:srgbClr val="000000"/>
                </a:solidFill>
              </a:rPr>
              <a:t>common</a:t>
            </a:r>
            <a:r>
              <a:rPr lang="ru-RU" altLang="ru-RU" sz="2000" u="sng" dirty="0">
                <a:solidFill>
                  <a:srgbClr val="000000"/>
                </a:solidFill>
              </a:rPr>
              <a:t> </a:t>
            </a:r>
            <a:r>
              <a:rPr lang="ru-RU" altLang="ru-RU" sz="2000" u="sng" dirty="0" err="1">
                <a:solidFill>
                  <a:srgbClr val="000000"/>
                </a:solidFill>
              </a:rPr>
              <a:t>way</a:t>
            </a:r>
            <a:r>
              <a:rPr lang="ru-RU" altLang="ru-RU" sz="2000" u="sng" dirty="0">
                <a:solidFill>
                  <a:srgbClr val="000000"/>
                </a:solidFill>
              </a:rPr>
              <a:t> </a:t>
            </a:r>
            <a:r>
              <a:rPr lang="ru-RU" altLang="ru-RU" sz="2000" u="sng" dirty="0" err="1">
                <a:solidFill>
                  <a:srgbClr val="000000"/>
                </a:solidFill>
              </a:rPr>
              <a:t>to</a:t>
            </a:r>
            <a:r>
              <a:rPr lang="ru-RU" altLang="ru-RU" sz="2000" u="sng" dirty="0">
                <a:solidFill>
                  <a:srgbClr val="000000"/>
                </a:solidFill>
              </a:rPr>
              <a:t> </a:t>
            </a:r>
            <a:r>
              <a:rPr lang="ru-RU" altLang="ru-RU" sz="2000" u="sng" dirty="0" err="1">
                <a:solidFill>
                  <a:srgbClr val="000000"/>
                </a:solidFill>
              </a:rPr>
              <a:t>select</a:t>
            </a:r>
            <a:r>
              <a:rPr lang="ru-RU" altLang="ru-RU" sz="2000" u="sng" dirty="0">
                <a:solidFill>
                  <a:srgbClr val="000000"/>
                </a:solidFill>
              </a:rPr>
              <a:t> a </a:t>
            </a:r>
            <a:r>
              <a:rPr lang="ru-RU" altLang="ru-RU" sz="2000" u="sng" dirty="0" err="1">
                <a:solidFill>
                  <a:srgbClr val="000000"/>
                </a:solidFill>
              </a:rPr>
              <a:t>feature</a:t>
            </a:r>
            <a:r>
              <a:rPr lang="ru-RU" altLang="ru-RU" sz="2000" u="sng" dirty="0">
                <a:solidFill>
                  <a:srgbClr val="000000"/>
                </a:solidFill>
              </a:rPr>
              <a:t> </a:t>
            </a:r>
            <a:r>
              <a:rPr lang="ru-RU" altLang="ru-RU" sz="2000" u="sng" dirty="0" err="1">
                <a:solidFill>
                  <a:srgbClr val="000000"/>
                </a:solidFill>
              </a:rPr>
              <a:t>by</a:t>
            </a:r>
            <a:r>
              <a:rPr lang="ru-RU" altLang="ru-RU" sz="2000" u="sng" dirty="0">
                <a:solidFill>
                  <a:srgbClr val="000000"/>
                </a:solidFill>
              </a:rPr>
              <a:t> </a:t>
            </a:r>
            <a:r>
              <a:rPr lang="ru-RU" altLang="ru-RU" sz="2000" u="sng" dirty="0" err="1">
                <a:solidFill>
                  <a:srgbClr val="000000"/>
                </a:solidFill>
              </a:rPr>
              <a:t>importance</a:t>
            </a:r>
            <a:r>
              <a:rPr lang="ru-RU" altLang="ru-RU" sz="2000" u="sng" dirty="0">
                <a:solidFill>
                  <a:srgbClr val="000000"/>
                </a:solidFill>
              </a:rPr>
              <a:t> </a:t>
            </a:r>
            <a:r>
              <a:rPr lang="ru-RU" altLang="ru-RU" sz="2000" u="sng" dirty="0" err="1">
                <a:solidFill>
                  <a:srgbClr val="000000"/>
                </a:solidFill>
              </a:rPr>
              <a:t>is</a:t>
            </a:r>
            <a:r>
              <a:rPr lang="ru-RU" altLang="ru-RU" sz="2000" u="sng" dirty="0">
                <a:solidFill>
                  <a:srgbClr val="000000"/>
                </a:solidFill>
              </a:rPr>
              <a:t> </a:t>
            </a:r>
            <a:r>
              <a:rPr lang="ru-RU" altLang="ru-RU" sz="2000" u="sng" dirty="0" err="1">
                <a:solidFill>
                  <a:srgbClr val="000000"/>
                </a:solidFill>
              </a:rPr>
              <a:t>to</a:t>
            </a:r>
            <a:r>
              <a:rPr lang="ru-RU" altLang="ru-RU" sz="2000" u="sng" dirty="0">
                <a:solidFill>
                  <a:srgbClr val="000000"/>
                </a:solidFill>
              </a:rPr>
              <a:t> </a:t>
            </a:r>
            <a:r>
              <a:rPr lang="ru-RU" altLang="ru-RU" sz="2000" u="sng" dirty="0" err="1">
                <a:solidFill>
                  <a:srgbClr val="000000"/>
                </a:solidFill>
              </a:rPr>
              <a:t>use</a:t>
            </a:r>
            <a:r>
              <a:rPr lang="ru-RU" altLang="ru-RU" sz="2000" u="sng" dirty="0">
                <a:solidFill>
                  <a:srgbClr val="000000"/>
                </a:solidFill>
              </a:rPr>
              <a:t> </a:t>
            </a:r>
            <a:r>
              <a:rPr lang="ru-RU" altLang="ru-RU" sz="2000" u="sng" dirty="0" err="1">
                <a:solidFill>
                  <a:srgbClr val="000000"/>
                </a:solidFill>
              </a:rPr>
              <a:t>tree-based</a:t>
            </a:r>
            <a:r>
              <a:rPr lang="ru-RU" altLang="ru-RU" sz="2000" u="sng" dirty="0">
                <a:solidFill>
                  <a:srgbClr val="000000"/>
                </a:solidFill>
              </a:rPr>
              <a:t> </a:t>
            </a:r>
            <a:r>
              <a:rPr lang="ru-RU" altLang="ru-RU" sz="2000" u="sng" dirty="0" err="1">
                <a:solidFill>
                  <a:srgbClr val="000000"/>
                </a:solidFill>
              </a:rPr>
              <a:t>methods</a:t>
            </a:r>
            <a:endParaRPr lang="ru-RU" altLang="ru-RU" sz="2000" dirty="0"/>
          </a:p>
          <a:p>
            <a:pPr eaLnBrk="0" fontAlgn="base" hangingPunct="0">
              <a:lnSpc>
                <a:spcPct val="100000"/>
              </a:lnSpc>
              <a:spcBef>
                <a:spcPct val="0"/>
              </a:spcBef>
              <a:spcAft>
                <a:spcPct val="0"/>
              </a:spcAft>
            </a:pPr>
            <a:r>
              <a:rPr lang="en-US" altLang="ru-RU" sz="2000" dirty="0" smtClean="0">
                <a:solidFill>
                  <a:srgbClr val="000000"/>
                </a:solidFill>
              </a:rPr>
              <a:t>As</a:t>
            </a:r>
            <a:r>
              <a:rPr lang="ru-RU" altLang="ru-RU" sz="2000" dirty="0" smtClean="0">
                <a:solidFill>
                  <a:srgbClr val="000000"/>
                </a:solidFill>
              </a:rPr>
              <a:t> </a:t>
            </a:r>
            <a:r>
              <a:rPr lang="en-US" altLang="ru-RU" sz="2000" dirty="0" smtClean="0">
                <a:solidFill>
                  <a:srgbClr val="000000"/>
                </a:solidFill>
              </a:rPr>
              <a:t>a</a:t>
            </a:r>
            <a:r>
              <a:rPr lang="ru-RU" altLang="ru-RU" sz="2000" dirty="0" smtClean="0">
                <a:solidFill>
                  <a:srgbClr val="000000"/>
                </a:solidFill>
              </a:rPr>
              <a:t> </a:t>
            </a:r>
            <a:r>
              <a:rPr lang="en-US" altLang="ru-RU" sz="2000" dirty="0" smtClean="0">
                <a:solidFill>
                  <a:srgbClr val="000000"/>
                </a:solidFill>
              </a:rPr>
              <a:t>rule </a:t>
            </a:r>
            <a:r>
              <a:rPr lang="ru-RU" altLang="ru-RU" sz="2000" dirty="0" err="1" smtClean="0">
                <a:solidFill>
                  <a:srgbClr val="000000"/>
                </a:solidFill>
              </a:rPr>
              <a:t>The</a:t>
            </a:r>
            <a:r>
              <a:rPr lang="ru-RU" altLang="ru-RU" sz="2000" dirty="0" smtClean="0">
                <a:solidFill>
                  <a:srgbClr val="000000"/>
                </a:solidFill>
              </a:rPr>
              <a:t> </a:t>
            </a:r>
            <a:r>
              <a:rPr lang="ru-RU" altLang="ru-RU" sz="2000" dirty="0" err="1">
                <a:solidFill>
                  <a:srgbClr val="000000"/>
                </a:solidFill>
              </a:rPr>
              <a:t>feature</a:t>
            </a:r>
            <a:r>
              <a:rPr lang="ru-RU" altLang="ru-RU" sz="2000" dirty="0">
                <a:solidFill>
                  <a:srgbClr val="000000"/>
                </a:solidFill>
              </a:rPr>
              <a:t> </a:t>
            </a:r>
            <a:r>
              <a:rPr lang="ru-RU" altLang="ru-RU" sz="2000" dirty="0" err="1">
                <a:solidFill>
                  <a:srgbClr val="000000"/>
                </a:solidFill>
              </a:rPr>
              <a:t>importance</a:t>
            </a:r>
            <a:r>
              <a:rPr lang="ru-RU" altLang="ru-RU" sz="2000" dirty="0">
                <a:solidFill>
                  <a:srgbClr val="000000"/>
                </a:solidFill>
              </a:rPr>
              <a:t> </a:t>
            </a:r>
            <a:r>
              <a:rPr lang="ru-RU" altLang="ru-RU" sz="2000" u="sng" dirty="0" err="1" smtClean="0">
                <a:solidFill>
                  <a:srgbClr val="000000"/>
                </a:solidFill>
              </a:rPr>
              <a:t>are</a:t>
            </a:r>
            <a:r>
              <a:rPr lang="ru-RU" altLang="ru-RU" sz="2000" u="sng" dirty="0" smtClean="0">
                <a:solidFill>
                  <a:srgbClr val="000000"/>
                </a:solidFill>
              </a:rPr>
              <a:t> </a:t>
            </a:r>
            <a:r>
              <a:rPr lang="ru-RU" altLang="ru-RU" sz="2000" u="sng" dirty="0" err="1">
                <a:solidFill>
                  <a:srgbClr val="000000"/>
                </a:solidFill>
              </a:rPr>
              <a:t>calculated</a:t>
            </a:r>
            <a:r>
              <a:rPr lang="ru-RU" altLang="ru-RU" sz="2000" u="sng" dirty="0">
                <a:solidFill>
                  <a:srgbClr val="000000"/>
                </a:solidFill>
              </a:rPr>
              <a:t> </a:t>
            </a:r>
            <a:r>
              <a:rPr lang="ru-RU" altLang="ru-RU" sz="2000" u="sng" dirty="0" err="1">
                <a:solidFill>
                  <a:srgbClr val="000000"/>
                </a:solidFill>
              </a:rPr>
              <a:t>based</a:t>
            </a:r>
            <a:r>
              <a:rPr lang="ru-RU" altLang="ru-RU" sz="2000" u="sng" dirty="0">
                <a:solidFill>
                  <a:srgbClr val="000000"/>
                </a:solidFill>
              </a:rPr>
              <a:t> </a:t>
            </a:r>
            <a:r>
              <a:rPr lang="ru-RU" altLang="ru-RU" sz="2000" u="sng" dirty="0" err="1">
                <a:solidFill>
                  <a:srgbClr val="000000"/>
                </a:solidFill>
              </a:rPr>
              <a:t>on</a:t>
            </a:r>
            <a:r>
              <a:rPr lang="ru-RU" altLang="ru-RU" sz="2000" u="sng" dirty="0">
                <a:solidFill>
                  <a:srgbClr val="000000"/>
                </a:solidFill>
              </a:rPr>
              <a:t> </a:t>
            </a:r>
            <a:r>
              <a:rPr lang="ru-RU" altLang="ru-RU" sz="2000" u="sng" dirty="0" err="1">
                <a:solidFill>
                  <a:srgbClr val="000000"/>
                </a:solidFill>
              </a:rPr>
              <a:t>Gini</a:t>
            </a:r>
            <a:r>
              <a:rPr lang="ru-RU" altLang="ru-RU" sz="2000" u="sng" dirty="0">
                <a:solidFill>
                  <a:srgbClr val="000000"/>
                </a:solidFill>
              </a:rPr>
              <a:t> </a:t>
            </a:r>
            <a:r>
              <a:rPr lang="ru-RU" altLang="ru-RU" sz="2000" u="sng" dirty="0" err="1">
                <a:solidFill>
                  <a:srgbClr val="000000"/>
                </a:solidFill>
              </a:rPr>
              <a:t>Index</a:t>
            </a:r>
            <a:r>
              <a:rPr lang="ru-RU" altLang="ru-RU" sz="2000" u="sng" dirty="0">
                <a:solidFill>
                  <a:srgbClr val="000000"/>
                </a:solidFill>
              </a:rPr>
              <a:t> (</a:t>
            </a:r>
            <a:r>
              <a:rPr lang="ru-RU" altLang="ru-RU" sz="2000" u="sng" dirty="0" err="1">
                <a:solidFill>
                  <a:srgbClr val="000000"/>
                </a:solidFill>
              </a:rPr>
              <a:t>Gini</a:t>
            </a:r>
            <a:r>
              <a:rPr lang="ru-RU" altLang="ru-RU" sz="2000" u="sng" dirty="0">
                <a:solidFill>
                  <a:srgbClr val="000000"/>
                </a:solidFill>
              </a:rPr>
              <a:t> </a:t>
            </a:r>
            <a:r>
              <a:rPr lang="ru-RU" altLang="ru-RU" sz="2000" u="sng" dirty="0" err="1">
                <a:solidFill>
                  <a:srgbClr val="000000"/>
                </a:solidFill>
              </a:rPr>
              <a:t>Impurity</a:t>
            </a:r>
            <a:r>
              <a:rPr lang="ru-RU" altLang="ru-RU" sz="2000" u="sng" dirty="0">
                <a:solidFill>
                  <a:srgbClr val="000000"/>
                </a:solidFill>
              </a:rPr>
              <a:t>), </a:t>
            </a:r>
            <a:r>
              <a:rPr lang="ru-RU" altLang="ru-RU" sz="2000" u="sng" dirty="0" err="1">
                <a:solidFill>
                  <a:srgbClr val="000000"/>
                </a:solidFill>
              </a:rPr>
              <a:t>Entropy</a:t>
            </a:r>
            <a:r>
              <a:rPr lang="ru-RU" altLang="ru-RU" sz="2000" u="sng" dirty="0">
                <a:solidFill>
                  <a:srgbClr val="000000"/>
                </a:solidFill>
              </a:rPr>
              <a:t> </a:t>
            </a:r>
            <a:r>
              <a:rPr lang="ru-RU" altLang="ru-RU" sz="2000" u="sng" dirty="0" err="1">
                <a:solidFill>
                  <a:srgbClr val="000000"/>
                </a:solidFill>
              </a:rPr>
              <a:t>or</a:t>
            </a:r>
            <a:r>
              <a:rPr lang="ru-RU" altLang="ru-RU" sz="2000" u="sng" dirty="0">
                <a:solidFill>
                  <a:srgbClr val="000000"/>
                </a:solidFill>
              </a:rPr>
              <a:t> </a:t>
            </a:r>
            <a:r>
              <a:rPr lang="ru-RU" altLang="ru-RU" sz="2000" u="sng" dirty="0" err="1">
                <a:solidFill>
                  <a:srgbClr val="000000"/>
                </a:solidFill>
              </a:rPr>
              <a:t>Chi-Square</a:t>
            </a:r>
            <a:r>
              <a:rPr lang="ru-RU" altLang="ru-RU" sz="2000" u="sng" dirty="0">
                <a:solidFill>
                  <a:srgbClr val="000000"/>
                </a:solidFill>
              </a:rPr>
              <a:t> </a:t>
            </a:r>
            <a:r>
              <a:rPr lang="ru-RU" altLang="ru-RU" sz="2000" u="sng" dirty="0" err="1">
                <a:solidFill>
                  <a:srgbClr val="000000"/>
                </a:solidFill>
              </a:rPr>
              <a:t>value</a:t>
            </a:r>
            <a:r>
              <a:rPr lang="ru-RU" altLang="ru-RU" sz="2000" u="sng" dirty="0">
                <a:solidFill>
                  <a:srgbClr val="000000"/>
                </a:solidFill>
              </a:rPr>
              <a:t>.</a:t>
            </a:r>
            <a:endParaRPr lang="ru-RU" altLang="ru-RU" sz="2000" dirty="0">
              <a:solidFill>
                <a:srgbClr val="000000"/>
              </a:solidFill>
            </a:endParaRPr>
          </a:p>
          <a:p>
            <a:pPr eaLnBrk="0" fontAlgn="base" hangingPunct="0">
              <a:lnSpc>
                <a:spcPct val="100000"/>
              </a:lnSpc>
              <a:spcBef>
                <a:spcPct val="0"/>
              </a:spcBef>
              <a:spcAft>
                <a:spcPct val="0"/>
              </a:spcAft>
            </a:pPr>
            <a:r>
              <a:rPr lang="ru-RU" altLang="ru-RU" sz="2000" u="sng" dirty="0" err="1">
                <a:solidFill>
                  <a:srgbClr val="000000"/>
                </a:solidFill>
              </a:rPr>
              <a:t>Then</a:t>
            </a:r>
            <a:r>
              <a:rPr lang="ru-RU" altLang="ru-RU" sz="2000" u="sng" dirty="0">
                <a:solidFill>
                  <a:srgbClr val="000000"/>
                </a:solidFill>
              </a:rPr>
              <a:t> </a:t>
            </a:r>
            <a:r>
              <a:rPr lang="ru-RU" altLang="ru-RU" sz="2000" u="sng" dirty="0" err="1">
                <a:solidFill>
                  <a:srgbClr val="000000"/>
                </a:solidFill>
              </a:rPr>
              <a:t>higher</a:t>
            </a:r>
            <a:r>
              <a:rPr lang="ru-RU" altLang="ru-RU" sz="2000" u="sng" dirty="0">
                <a:solidFill>
                  <a:srgbClr val="000000"/>
                </a:solidFill>
              </a:rPr>
              <a:t> </a:t>
            </a:r>
            <a:r>
              <a:rPr lang="ru-RU" altLang="ru-RU" sz="2000" u="sng" dirty="0" err="1">
                <a:solidFill>
                  <a:srgbClr val="000000"/>
                </a:solidFill>
              </a:rPr>
              <a:t>the</a:t>
            </a:r>
            <a:r>
              <a:rPr lang="ru-RU" altLang="ru-RU" sz="2000" u="sng" dirty="0">
                <a:solidFill>
                  <a:srgbClr val="000000"/>
                </a:solidFill>
              </a:rPr>
              <a:t> </a:t>
            </a:r>
            <a:r>
              <a:rPr lang="ru-RU" altLang="ru-RU" sz="2000" u="sng" dirty="0" err="1">
                <a:solidFill>
                  <a:srgbClr val="000000"/>
                </a:solidFill>
              </a:rPr>
              <a:t>feature</a:t>
            </a:r>
            <a:r>
              <a:rPr lang="ru-RU" altLang="ru-RU" sz="2000" u="sng" dirty="0">
                <a:solidFill>
                  <a:srgbClr val="000000"/>
                </a:solidFill>
              </a:rPr>
              <a:t> </a:t>
            </a:r>
            <a:r>
              <a:rPr lang="ru-RU" altLang="ru-RU" sz="2000" u="sng" dirty="0" err="1">
                <a:solidFill>
                  <a:srgbClr val="000000"/>
                </a:solidFill>
              </a:rPr>
              <a:t>position</a:t>
            </a:r>
            <a:r>
              <a:rPr lang="ru-RU" altLang="ru-RU" sz="2000" u="sng" dirty="0">
                <a:solidFill>
                  <a:srgbClr val="000000"/>
                </a:solidFill>
              </a:rPr>
              <a:t> </a:t>
            </a:r>
            <a:r>
              <a:rPr lang="ru-RU" altLang="ru-RU" sz="2000" u="sng" dirty="0" err="1">
                <a:solidFill>
                  <a:srgbClr val="000000"/>
                </a:solidFill>
              </a:rPr>
              <a:t>in</a:t>
            </a:r>
            <a:r>
              <a:rPr lang="ru-RU" altLang="ru-RU" sz="2000" u="sng" dirty="0">
                <a:solidFill>
                  <a:srgbClr val="000000"/>
                </a:solidFill>
              </a:rPr>
              <a:t> </a:t>
            </a:r>
            <a:r>
              <a:rPr lang="ru-RU" altLang="ru-RU" sz="2000" u="sng" dirty="0" err="1">
                <a:solidFill>
                  <a:srgbClr val="000000"/>
                </a:solidFill>
              </a:rPr>
              <a:t>tree</a:t>
            </a:r>
            <a:r>
              <a:rPr lang="ru-RU" altLang="ru-RU" sz="2000" u="sng" dirty="0">
                <a:solidFill>
                  <a:srgbClr val="000000"/>
                </a:solidFill>
              </a:rPr>
              <a:t>, </a:t>
            </a:r>
            <a:r>
              <a:rPr lang="ru-RU" altLang="ru-RU" sz="2000" u="sng" dirty="0" err="1">
                <a:solidFill>
                  <a:srgbClr val="000000"/>
                </a:solidFill>
              </a:rPr>
              <a:t>than</a:t>
            </a:r>
            <a:r>
              <a:rPr lang="ru-RU" altLang="ru-RU" sz="2000" u="sng" dirty="0">
                <a:solidFill>
                  <a:srgbClr val="000000"/>
                </a:solidFill>
              </a:rPr>
              <a:t> </a:t>
            </a:r>
            <a:r>
              <a:rPr lang="ru-RU" altLang="ru-RU" sz="2000" u="sng" dirty="0" err="1">
                <a:solidFill>
                  <a:srgbClr val="000000"/>
                </a:solidFill>
              </a:rPr>
              <a:t>it</a:t>
            </a:r>
            <a:r>
              <a:rPr lang="ru-RU" altLang="ru-RU" sz="2000" u="sng" dirty="0">
                <a:solidFill>
                  <a:srgbClr val="000000"/>
                </a:solidFill>
              </a:rPr>
              <a:t> </a:t>
            </a:r>
            <a:r>
              <a:rPr lang="ru-RU" altLang="ru-RU" sz="2000" u="sng" dirty="0" err="1">
                <a:solidFill>
                  <a:srgbClr val="000000"/>
                </a:solidFill>
              </a:rPr>
              <a:t>more</a:t>
            </a:r>
            <a:r>
              <a:rPr lang="ru-RU" altLang="ru-RU" sz="2000" u="sng" dirty="0">
                <a:solidFill>
                  <a:srgbClr val="000000"/>
                </a:solidFill>
              </a:rPr>
              <a:t> </a:t>
            </a:r>
            <a:r>
              <a:rPr lang="ru-RU" altLang="ru-RU" sz="2000" u="sng" dirty="0" err="1">
                <a:solidFill>
                  <a:srgbClr val="000000"/>
                </a:solidFill>
              </a:rPr>
              <a:t>important</a:t>
            </a:r>
            <a:r>
              <a:rPr lang="ru-RU" altLang="ru-RU" sz="2000" dirty="0">
                <a:solidFill>
                  <a:srgbClr val="000000"/>
                </a:solidFill>
              </a:rPr>
              <a:t> (</a:t>
            </a:r>
            <a:r>
              <a:rPr lang="ru-RU" altLang="ru-RU" sz="2000" dirty="0" err="1">
                <a:solidFill>
                  <a:srgbClr val="000000"/>
                </a:solidFill>
              </a:rPr>
              <a:t>then</a:t>
            </a:r>
            <a:r>
              <a:rPr lang="ru-RU" altLang="ru-RU" sz="2000" dirty="0">
                <a:solidFill>
                  <a:srgbClr val="000000"/>
                </a:solidFill>
              </a:rPr>
              <a:t> </a:t>
            </a:r>
            <a:r>
              <a:rPr lang="ru-RU" altLang="ru-RU" sz="2000" dirty="0" err="1">
                <a:solidFill>
                  <a:srgbClr val="000000"/>
                </a:solidFill>
              </a:rPr>
              <a:t>it</a:t>
            </a:r>
            <a:r>
              <a:rPr lang="ru-RU" altLang="ru-RU" sz="2000" dirty="0">
                <a:solidFill>
                  <a:srgbClr val="000000"/>
                </a:solidFill>
              </a:rPr>
              <a:t> </a:t>
            </a:r>
            <a:r>
              <a:rPr lang="ru-RU" altLang="ru-RU" sz="2000" dirty="0" err="1">
                <a:solidFill>
                  <a:srgbClr val="000000"/>
                </a:solidFill>
              </a:rPr>
              <a:t>more</a:t>
            </a:r>
            <a:r>
              <a:rPr lang="ru-RU" altLang="ru-RU" sz="2000" dirty="0">
                <a:solidFill>
                  <a:srgbClr val="000000"/>
                </a:solidFill>
              </a:rPr>
              <a:t> </a:t>
            </a:r>
            <a:r>
              <a:rPr lang="ru-RU" altLang="ru-RU" sz="2000" dirty="0" err="1">
                <a:solidFill>
                  <a:srgbClr val="000000"/>
                </a:solidFill>
              </a:rPr>
              <a:t>decreases</a:t>
            </a:r>
            <a:r>
              <a:rPr lang="ru-RU" altLang="ru-RU" sz="2000" dirty="0">
                <a:solidFill>
                  <a:srgbClr val="000000"/>
                </a:solidFill>
              </a:rPr>
              <a:t> </a:t>
            </a:r>
            <a:r>
              <a:rPr lang="ru-RU" altLang="ru-RU" sz="2000" dirty="0" err="1">
                <a:solidFill>
                  <a:srgbClr val="000000"/>
                </a:solidFill>
              </a:rPr>
              <a:t>impurity</a:t>
            </a:r>
            <a:r>
              <a:rPr lang="ru-RU" altLang="ru-RU" sz="2000" dirty="0">
                <a:solidFill>
                  <a:srgbClr val="000000"/>
                </a:solidFill>
              </a:rPr>
              <a:t>).</a:t>
            </a:r>
          </a:p>
          <a:p>
            <a:pPr eaLnBrk="0" fontAlgn="base" hangingPunct="0">
              <a:lnSpc>
                <a:spcPct val="100000"/>
              </a:lnSpc>
              <a:spcBef>
                <a:spcPct val="0"/>
              </a:spcBef>
              <a:spcAft>
                <a:spcPct val="0"/>
              </a:spcAft>
            </a:pPr>
            <a:r>
              <a:rPr lang="ru-RU" altLang="ru-RU" sz="2000" u="sng" dirty="0" err="1">
                <a:solidFill>
                  <a:srgbClr val="000000"/>
                </a:solidFill>
              </a:rPr>
              <a:t>Then</a:t>
            </a:r>
            <a:r>
              <a:rPr lang="ru-RU" altLang="ru-RU" sz="2000" u="sng" dirty="0">
                <a:solidFill>
                  <a:srgbClr val="000000"/>
                </a:solidFill>
              </a:rPr>
              <a:t> </a:t>
            </a:r>
            <a:r>
              <a:rPr lang="ru-RU" altLang="ru-RU" sz="2000" u="sng" dirty="0" err="1">
                <a:solidFill>
                  <a:srgbClr val="000000"/>
                </a:solidFill>
              </a:rPr>
              <a:t>more</a:t>
            </a:r>
            <a:r>
              <a:rPr lang="ru-RU" altLang="ru-RU" sz="2000" u="sng" dirty="0">
                <a:solidFill>
                  <a:srgbClr val="000000"/>
                </a:solidFill>
              </a:rPr>
              <a:t> </a:t>
            </a:r>
            <a:r>
              <a:rPr lang="ru-RU" altLang="ru-RU" sz="2000" u="sng" dirty="0" err="1">
                <a:solidFill>
                  <a:srgbClr val="000000"/>
                </a:solidFill>
              </a:rPr>
              <a:t>near</a:t>
            </a:r>
            <a:r>
              <a:rPr lang="ru-RU" altLang="ru-RU" sz="2000" u="sng" dirty="0">
                <a:solidFill>
                  <a:srgbClr val="000000"/>
                </a:solidFill>
              </a:rPr>
              <a:t> </a:t>
            </a:r>
            <a:r>
              <a:rPr lang="ru-RU" altLang="ru-RU" sz="2000" u="sng" dirty="0" err="1">
                <a:solidFill>
                  <a:srgbClr val="000000"/>
                </a:solidFill>
              </a:rPr>
              <a:t>split</a:t>
            </a:r>
            <a:r>
              <a:rPr lang="ru-RU" altLang="ru-RU" sz="2000" u="sng" dirty="0">
                <a:solidFill>
                  <a:srgbClr val="000000"/>
                </a:solidFill>
              </a:rPr>
              <a:t> </a:t>
            </a:r>
            <a:r>
              <a:rPr lang="ru-RU" altLang="ru-RU" sz="2000" u="sng" dirty="0" err="1">
                <a:solidFill>
                  <a:srgbClr val="000000"/>
                </a:solidFill>
              </a:rPr>
              <a:t>by</a:t>
            </a:r>
            <a:r>
              <a:rPr lang="ru-RU" altLang="ru-RU" sz="2000" u="sng" dirty="0">
                <a:solidFill>
                  <a:srgbClr val="000000"/>
                </a:solidFill>
              </a:rPr>
              <a:t> </a:t>
            </a:r>
            <a:r>
              <a:rPr lang="ru-RU" altLang="ru-RU" sz="2000" u="sng" dirty="0" err="1">
                <a:solidFill>
                  <a:srgbClr val="000000"/>
                </a:solidFill>
              </a:rPr>
              <a:t>feature</a:t>
            </a:r>
            <a:r>
              <a:rPr lang="ru-RU" altLang="ru-RU" sz="2000" u="sng" dirty="0">
                <a:solidFill>
                  <a:srgbClr val="000000"/>
                </a:solidFill>
              </a:rPr>
              <a:t> </a:t>
            </a:r>
            <a:r>
              <a:rPr lang="ru-RU" altLang="ru-RU" sz="2000" u="sng" dirty="0" err="1">
                <a:solidFill>
                  <a:srgbClr val="000000"/>
                </a:solidFill>
              </a:rPr>
              <a:t>to</a:t>
            </a:r>
            <a:r>
              <a:rPr lang="ru-RU" altLang="ru-RU" sz="2000" u="sng" dirty="0">
                <a:solidFill>
                  <a:srgbClr val="000000"/>
                </a:solidFill>
              </a:rPr>
              <a:t> </a:t>
            </a:r>
            <a:r>
              <a:rPr lang="ru-RU" altLang="ru-RU" sz="2000" u="sng" dirty="0" err="1">
                <a:solidFill>
                  <a:srgbClr val="000000"/>
                </a:solidFill>
              </a:rPr>
              <a:t>the</a:t>
            </a:r>
            <a:r>
              <a:rPr lang="ru-RU" altLang="ru-RU" sz="2000" u="sng" dirty="0">
                <a:solidFill>
                  <a:srgbClr val="000000"/>
                </a:solidFill>
              </a:rPr>
              <a:t> </a:t>
            </a:r>
            <a:r>
              <a:rPr lang="ru-RU" altLang="ru-RU" sz="2000" u="sng" dirty="0" err="1">
                <a:solidFill>
                  <a:srgbClr val="000000"/>
                </a:solidFill>
              </a:rPr>
              <a:t>tree</a:t>
            </a:r>
            <a:r>
              <a:rPr lang="ru-RU" altLang="ru-RU" sz="2000" u="sng" dirty="0">
                <a:solidFill>
                  <a:srgbClr val="000000"/>
                </a:solidFill>
              </a:rPr>
              <a:t> </a:t>
            </a:r>
            <a:r>
              <a:rPr lang="ru-RU" altLang="ru-RU" sz="2000" u="sng" dirty="0" err="1">
                <a:solidFill>
                  <a:srgbClr val="000000"/>
                </a:solidFill>
              </a:rPr>
              <a:t>trunk</a:t>
            </a:r>
            <a:r>
              <a:rPr lang="ru-RU" altLang="ru-RU" sz="2000" u="sng" dirty="0">
                <a:solidFill>
                  <a:srgbClr val="000000"/>
                </a:solidFill>
              </a:rPr>
              <a:t>, </a:t>
            </a:r>
            <a:r>
              <a:rPr lang="ru-RU" altLang="ru-RU" sz="2000" u="sng" dirty="0" err="1">
                <a:solidFill>
                  <a:srgbClr val="000000"/>
                </a:solidFill>
              </a:rPr>
              <a:t>than</a:t>
            </a:r>
            <a:r>
              <a:rPr lang="ru-RU" altLang="ru-RU" sz="2000" u="sng" dirty="0">
                <a:solidFill>
                  <a:srgbClr val="000000"/>
                </a:solidFill>
              </a:rPr>
              <a:t> </a:t>
            </a:r>
            <a:r>
              <a:rPr lang="ru-RU" altLang="ru-RU" sz="2000" u="sng" dirty="0" err="1">
                <a:solidFill>
                  <a:srgbClr val="000000"/>
                </a:solidFill>
              </a:rPr>
              <a:t>it</a:t>
            </a:r>
            <a:r>
              <a:rPr lang="ru-RU" altLang="ru-RU" sz="2000" u="sng" dirty="0">
                <a:solidFill>
                  <a:srgbClr val="000000"/>
                </a:solidFill>
              </a:rPr>
              <a:t> </a:t>
            </a:r>
            <a:r>
              <a:rPr lang="ru-RU" altLang="ru-RU" sz="2000" u="sng" dirty="0" err="1">
                <a:solidFill>
                  <a:srgbClr val="000000"/>
                </a:solidFill>
              </a:rPr>
              <a:t>more</a:t>
            </a:r>
            <a:r>
              <a:rPr lang="ru-RU" altLang="ru-RU" sz="2000" u="sng" dirty="0">
                <a:solidFill>
                  <a:srgbClr val="000000"/>
                </a:solidFill>
              </a:rPr>
              <a:t> </a:t>
            </a:r>
            <a:r>
              <a:rPr lang="ru-RU" altLang="ru-RU" sz="2000" u="sng" dirty="0" err="1">
                <a:solidFill>
                  <a:srgbClr val="000000"/>
                </a:solidFill>
              </a:rPr>
              <a:t>important</a:t>
            </a:r>
            <a:r>
              <a:rPr lang="ru-RU" altLang="ru-RU" sz="2000" dirty="0">
                <a:solidFill>
                  <a:srgbClr val="000000"/>
                </a:solidFill>
              </a:rPr>
              <a:t> (</a:t>
            </a:r>
            <a:r>
              <a:rPr lang="ru-RU" altLang="ru-RU" sz="2000" dirty="0" err="1">
                <a:solidFill>
                  <a:srgbClr val="000000"/>
                </a:solidFill>
              </a:rPr>
              <a:t>then</a:t>
            </a:r>
            <a:r>
              <a:rPr lang="ru-RU" altLang="ru-RU" sz="2000" dirty="0">
                <a:solidFill>
                  <a:srgbClr val="000000"/>
                </a:solidFill>
              </a:rPr>
              <a:t> </a:t>
            </a:r>
            <a:r>
              <a:rPr lang="ru-RU" altLang="ru-RU" sz="2000" dirty="0" err="1">
                <a:solidFill>
                  <a:srgbClr val="000000"/>
                </a:solidFill>
              </a:rPr>
              <a:t>it</a:t>
            </a:r>
            <a:r>
              <a:rPr lang="ru-RU" altLang="ru-RU" sz="2000" dirty="0">
                <a:solidFill>
                  <a:srgbClr val="000000"/>
                </a:solidFill>
              </a:rPr>
              <a:t> </a:t>
            </a:r>
            <a:r>
              <a:rPr lang="ru-RU" altLang="ru-RU" sz="2000" dirty="0" err="1">
                <a:solidFill>
                  <a:srgbClr val="000000"/>
                </a:solidFill>
              </a:rPr>
              <a:t>more</a:t>
            </a:r>
            <a:r>
              <a:rPr lang="ru-RU" altLang="ru-RU" sz="2000" dirty="0">
                <a:solidFill>
                  <a:srgbClr val="000000"/>
                </a:solidFill>
              </a:rPr>
              <a:t> </a:t>
            </a:r>
            <a:r>
              <a:rPr lang="ru-RU" altLang="ru-RU" sz="2000" dirty="0" err="1">
                <a:solidFill>
                  <a:srgbClr val="000000"/>
                </a:solidFill>
              </a:rPr>
              <a:t>decreases</a:t>
            </a:r>
            <a:r>
              <a:rPr lang="ru-RU" altLang="ru-RU" sz="2000" dirty="0">
                <a:solidFill>
                  <a:srgbClr val="000000"/>
                </a:solidFill>
              </a:rPr>
              <a:t> </a:t>
            </a:r>
            <a:r>
              <a:rPr lang="ru-RU" altLang="ru-RU" sz="2000" dirty="0" err="1">
                <a:solidFill>
                  <a:srgbClr val="000000"/>
                </a:solidFill>
              </a:rPr>
              <a:t>impurity</a:t>
            </a:r>
            <a:r>
              <a:rPr lang="ru-RU" altLang="ru-RU" sz="2000" dirty="0">
                <a:solidFill>
                  <a:srgbClr val="000000"/>
                </a:solidFill>
              </a:rPr>
              <a:t>).</a:t>
            </a:r>
          </a:p>
          <a:p>
            <a:pPr eaLnBrk="0" fontAlgn="base" hangingPunct="0">
              <a:lnSpc>
                <a:spcPct val="100000"/>
              </a:lnSpc>
              <a:spcBef>
                <a:spcPct val="0"/>
              </a:spcBef>
              <a:spcAft>
                <a:spcPct val="0"/>
              </a:spcAft>
            </a:pPr>
            <a:r>
              <a:rPr lang="ru-RU" altLang="ru-RU" sz="2000" i="1" dirty="0" err="1">
                <a:solidFill>
                  <a:srgbClr val="000000"/>
                </a:solidFill>
              </a:rPr>
              <a:t>The</a:t>
            </a:r>
            <a:r>
              <a:rPr lang="ru-RU" altLang="ru-RU" sz="2000" i="1" dirty="0">
                <a:solidFill>
                  <a:srgbClr val="000000"/>
                </a:solidFill>
              </a:rPr>
              <a:t> </a:t>
            </a:r>
            <a:r>
              <a:rPr lang="ru-RU" altLang="ru-RU" sz="2000" i="1" dirty="0" err="1">
                <a:solidFill>
                  <a:srgbClr val="000000"/>
                </a:solidFill>
              </a:rPr>
              <a:t>zero</a:t>
            </a:r>
            <a:r>
              <a:rPr lang="ru-RU" altLang="ru-RU" sz="2000" i="1" dirty="0">
                <a:solidFill>
                  <a:srgbClr val="000000"/>
                </a:solidFill>
              </a:rPr>
              <a:t> </a:t>
            </a:r>
            <a:r>
              <a:rPr lang="ru-RU" altLang="ru-RU" sz="2000" i="1" dirty="0" err="1">
                <a:solidFill>
                  <a:srgbClr val="000000"/>
                </a:solidFill>
              </a:rPr>
              <a:t>importance</a:t>
            </a:r>
            <a:r>
              <a:rPr lang="ru-RU" altLang="ru-RU" sz="2000" i="1" dirty="0">
                <a:solidFill>
                  <a:srgbClr val="000000"/>
                </a:solidFill>
              </a:rPr>
              <a:t> </a:t>
            </a:r>
            <a:r>
              <a:rPr lang="ru-RU" altLang="ru-RU" sz="2000" i="1" dirty="0" err="1">
                <a:solidFill>
                  <a:srgbClr val="000000"/>
                </a:solidFill>
              </a:rPr>
              <a:t>of</a:t>
            </a:r>
            <a:r>
              <a:rPr lang="ru-RU" altLang="ru-RU" sz="2000" i="1" dirty="0">
                <a:solidFill>
                  <a:srgbClr val="000000"/>
                </a:solidFill>
              </a:rPr>
              <a:t> </a:t>
            </a:r>
            <a:r>
              <a:rPr lang="ru-RU" altLang="ru-RU" sz="2000" i="1" dirty="0" err="1">
                <a:solidFill>
                  <a:srgbClr val="000000"/>
                </a:solidFill>
              </a:rPr>
              <a:t>feature</a:t>
            </a:r>
            <a:r>
              <a:rPr lang="ru-RU" altLang="ru-RU" sz="2000" i="1" dirty="0">
                <a:solidFill>
                  <a:srgbClr val="000000"/>
                </a:solidFill>
              </a:rPr>
              <a:t> </a:t>
            </a:r>
            <a:r>
              <a:rPr lang="ru-RU" altLang="ru-RU" sz="2000" i="1" dirty="0" err="1">
                <a:solidFill>
                  <a:srgbClr val="000000"/>
                </a:solidFill>
              </a:rPr>
              <a:t>mean</a:t>
            </a:r>
            <a:r>
              <a:rPr lang="ru-RU" altLang="ru-RU" sz="2000" i="1" dirty="0">
                <a:solidFill>
                  <a:srgbClr val="000000"/>
                </a:solidFill>
              </a:rPr>
              <a:t> </a:t>
            </a:r>
            <a:r>
              <a:rPr lang="ru-RU" altLang="ru-RU" sz="2000" i="1" dirty="0" err="1">
                <a:solidFill>
                  <a:srgbClr val="000000"/>
                </a:solidFill>
              </a:rPr>
              <a:t>that</a:t>
            </a:r>
            <a:r>
              <a:rPr lang="ru-RU" altLang="ru-RU" sz="2000" i="1" dirty="0">
                <a:solidFill>
                  <a:srgbClr val="000000"/>
                </a:solidFill>
              </a:rPr>
              <a:t> </a:t>
            </a:r>
            <a:r>
              <a:rPr lang="ru-RU" altLang="ru-RU" sz="2000" i="1" dirty="0" err="1">
                <a:solidFill>
                  <a:srgbClr val="000000"/>
                </a:solidFill>
              </a:rPr>
              <a:t>it</a:t>
            </a:r>
            <a:r>
              <a:rPr lang="ru-RU" altLang="ru-RU" sz="2000" i="1" dirty="0">
                <a:solidFill>
                  <a:srgbClr val="000000"/>
                </a:solidFill>
              </a:rPr>
              <a:t> </a:t>
            </a:r>
            <a:r>
              <a:rPr lang="ru-RU" altLang="ru-RU" sz="2000" i="1" dirty="0" err="1">
                <a:solidFill>
                  <a:srgbClr val="000000"/>
                </a:solidFill>
              </a:rPr>
              <a:t>is</a:t>
            </a:r>
            <a:r>
              <a:rPr lang="ru-RU" altLang="ru-RU" sz="2000" i="1" dirty="0">
                <a:solidFill>
                  <a:srgbClr val="000000"/>
                </a:solidFill>
              </a:rPr>
              <a:t> </a:t>
            </a:r>
            <a:r>
              <a:rPr lang="ru-RU" altLang="ru-RU" sz="2000" i="1" dirty="0" err="1">
                <a:solidFill>
                  <a:srgbClr val="000000"/>
                </a:solidFill>
              </a:rPr>
              <a:t>not</a:t>
            </a:r>
            <a:r>
              <a:rPr lang="ru-RU" altLang="ru-RU" sz="2000" i="1" dirty="0">
                <a:solidFill>
                  <a:srgbClr val="000000"/>
                </a:solidFill>
              </a:rPr>
              <a:t> </a:t>
            </a:r>
            <a:r>
              <a:rPr lang="ru-RU" altLang="ru-RU" sz="2000" i="1" dirty="0" err="1">
                <a:solidFill>
                  <a:srgbClr val="000000"/>
                </a:solidFill>
              </a:rPr>
              <a:t>used</a:t>
            </a:r>
            <a:r>
              <a:rPr lang="ru-RU" altLang="ru-RU" sz="2000" i="1" dirty="0">
                <a:solidFill>
                  <a:srgbClr val="000000"/>
                </a:solidFill>
              </a:rPr>
              <a:t> </a:t>
            </a:r>
            <a:r>
              <a:rPr lang="ru-RU" altLang="ru-RU" sz="2000" i="1" dirty="0" err="1">
                <a:solidFill>
                  <a:srgbClr val="000000"/>
                </a:solidFill>
              </a:rPr>
              <a:t>to</a:t>
            </a:r>
            <a:r>
              <a:rPr lang="ru-RU" altLang="ru-RU" sz="2000" i="1" dirty="0">
                <a:solidFill>
                  <a:srgbClr val="000000"/>
                </a:solidFill>
              </a:rPr>
              <a:t> </a:t>
            </a:r>
            <a:r>
              <a:rPr lang="ru-RU" altLang="ru-RU" sz="2000" i="1" dirty="0" err="1">
                <a:solidFill>
                  <a:srgbClr val="000000"/>
                </a:solidFill>
              </a:rPr>
              <a:t>split</a:t>
            </a:r>
            <a:r>
              <a:rPr lang="ru-RU" altLang="ru-RU" sz="2000" i="1" dirty="0">
                <a:solidFill>
                  <a:srgbClr val="000000"/>
                </a:solidFill>
              </a:rPr>
              <a:t> </a:t>
            </a:r>
            <a:r>
              <a:rPr lang="ru-RU" altLang="ru-RU" sz="2000" i="1" dirty="0" err="1">
                <a:solidFill>
                  <a:srgbClr val="000000"/>
                </a:solidFill>
              </a:rPr>
              <a:t>any</a:t>
            </a:r>
            <a:r>
              <a:rPr lang="ru-RU" altLang="ru-RU" sz="2000" i="1" dirty="0">
                <a:solidFill>
                  <a:srgbClr val="000000"/>
                </a:solidFill>
              </a:rPr>
              <a:t> </a:t>
            </a:r>
            <a:r>
              <a:rPr lang="ru-RU" altLang="ru-RU" sz="2000" i="1" dirty="0" err="1">
                <a:solidFill>
                  <a:srgbClr val="000000"/>
                </a:solidFill>
              </a:rPr>
              <a:t>nodes</a:t>
            </a:r>
            <a:r>
              <a:rPr lang="ru-RU" altLang="ru-RU" sz="2000" i="1" dirty="0">
                <a:solidFill>
                  <a:srgbClr val="000000"/>
                </a:solidFill>
              </a:rPr>
              <a:t>, </a:t>
            </a:r>
            <a:r>
              <a:rPr lang="ru-RU" altLang="ru-RU" sz="2000" i="1" dirty="0" err="1">
                <a:solidFill>
                  <a:srgbClr val="000000"/>
                </a:solidFill>
              </a:rPr>
              <a:t>and</a:t>
            </a:r>
            <a:r>
              <a:rPr lang="ru-RU" altLang="ru-RU" sz="2000" i="1" dirty="0">
                <a:solidFill>
                  <a:srgbClr val="000000"/>
                </a:solidFill>
              </a:rPr>
              <a:t> </a:t>
            </a:r>
            <a:r>
              <a:rPr lang="ru-RU" altLang="ru-RU" sz="2000" i="1" dirty="0" err="1">
                <a:solidFill>
                  <a:srgbClr val="000000"/>
                </a:solidFill>
              </a:rPr>
              <a:t>so</a:t>
            </a:r>
            <a:r>
              <a:rPr lang="ru-RU" altLang="ru-RU" sz="2000" i="1" dirty="0">
                <a:solidFill>
                  <a:srgbClr val="000000"/>
                </a:solidFill>
              </a:rPr>
              <a:t> </a:t>
            </a:r>
            <a:r>
              <a:rPr lang="ru-RU" altLang="ru-RU" sz="2000" i="1" dirty="0" err="1">
                <a:solidFill>
                  <a:srgbClr val="000000"/>
                </a:solidFill>
              </a:rPr>
              <a:t>we</a:t>
            </a:r>
            <a:r>
              <a:rPr lang="ru-RU" altLang="ru-RU" sz="2000" i="1" dirty="0">
                <a:solidFill>
                  <a:srgbClr val="000000"/>
                </a:solidFill>
              </a:rPr>
              <a:t> </a:t>
            </a:r>
            <a:r>
              <a:rPr lang="ru-RU" altLang="ru-RU" sz="2000" i="1" dirty="0" err="1">
                <a:solidFill>
                  <a:srgbClr val="000000"/>
                </a:solidFill>
              </a:rPr>
              <a:t>can</a:t>
            </a:r>
            <a:r>
              <a:rPr lang="ru-RU" altLang="ru-RU" sz="2000" i="1" dirty="0">
                <a:solidFill>
                  <a:srgbClr val="000000"/>
                </a:solidFill>
              </a:rPr>
              <a:t> </a:t>
            </a:r>
            <a:r>
              <a:rPr lang="ru-RU" altLang="ru-RU" sz="2000" i="1" dirty="0" err="1">
                <a:solidFill>
                  <a:srgbClr val="000000"/>
                </a:solidFill>
              </a:rPr>
              <a:t>remove</a:t>
            </a:r>
            <a:r>
              <a:rPr lang="ru-RU" altLang="ru-RU" sz="2000" i="1" dirty="0">
                <a:solidFill>
                  <a:srgbClr val="000000"/>
                </a:solidFill>
              </a:rPr>
              <a:t> </a:t>
            </a:r>
            <a:r>
              <a:rPr lang="ru-RU" altLang="ru-RU" sz="2000" i="1" dirty="0" err="1">
                <a:solidFill>
                  <a:srgbClr val="000000"/>
                </a:solidFill>
              </a:rPr>
              <a:t>it</a:t>
            </a:r>
            <a:r>
              <a:rPr lang="ru-RU" altLang="ru-RU" sz="2000" i="1" dirty="0">
                <a:solidFill>
                  <a:srgbClr val="000000"/>
                </a:solidFill>
              </a:rPr>
              <a:t> </a:t>
            </a:r>
            <a:r>
              <a:rPr lang="ru-RU" altLang="ru-RU" sz="2000" i="1" dirty="0" err="1">
                <a:solidFill>
                  <a:srgbClr val="000000"/>
                </a:solidFill>
              </a:rPr>
              <a:t>without</a:t>
            </a:r>
            <a:r>
              <a:rPr lang="ru-RU" altLang="ru-RU" sz="2000" i="1" dirty="0">
                <a:solidFill>
                  <a:srgbClr val="000000"/>
                </a:solidFill>
              </a:rPr>
              <a:t> </a:t>
            </a:r>
            <a:r>
              <a:rPr lang="ru-RU" altLang="ru-RU" sz="2000" i="1" dirty="0" err="1">
                <a:solidFill>
                  <a:srgbClr val="000000"/>
                </a:solidFill>
              </a:rPr>
              <a:t>affecting</a:t>
            </a:r>
            <a:r>
              <a:rPr lang="ru-RU" altLang="ru-RU" sz="2000" i="1" dirty="0">
                <a:solidFill>
                  <a:srgbClr val="000000"/>
                </a:solidFill>
              </a:rPr>
              <a:t> </a:t>
            </a:r>
            <a:r>
              <a:rPr lang="ru-RU" altLang="ru-RU" sz="2000" i="1" dirty="0" err="1">
                <a:solidFill>
                  <a:srgbClr val="000000"/>
                </a:solidFill>
              </a:rPr>
              <a:t>the</a:t>
            </a:r>
            <a:r>
              <a:rPr lang="ru-RU" altLang="ru-RU" sz="2000" i="1" dirty="0">
                <a:solidFill>
                  <a:srgbClr val="000000"/>
                </a:solidFill>
              </a:rPr>
              <a:t> </a:t>
            </a:r>
            <a:r>
              <a:rPr lang="ru-RU" altLang="ru-RU" sz="2000" i="1" dirty="0" err="1">
                <a:solidFill>
                  <a:srgbClr val="000000"/>
                </a:solidFill>
              </a:rPr>
              <a:t>model</a:t>
            </a:r>
            <a:r>
              <a:rPr lang="ru-RU" altLang="ru-RU" sz="2000" i="1" dirty="0">
                <a:solidFill>
                  <a:srgbClr val="000000"/>
                </a:solidFill>
              </a:rPr>
              <a:t> </a:t>
            </a:r>
            <a:r>
              <a:rPr lang="ru-RU" altLang="ru-RU" sz="2000" i="1" dirty="0" err="1">
                <a:solidFill>
                  <a:srgbClr val="000000"/>
                </a:solidFill>
              </a:rPr>
              <a:t>performance</a:t>
            </a:r>
            <a:r>
              <a:rPr lang="ru-RU" altLang="ru-RU" sz="2000" i="1" dirty="0">
                <a:solidFill>
                  <a:srgbClr val="000000"/>
                </a:solidFill>
              </a:rPr>
              <a:t>.</a:t>
            </a:r>
            <a:endParaRPr lang="ru-RU" altLang="ru-RU" sz="2000" dirty="0">
              <a:solidFill>
                <a:srgbClr val="000000"/>
              </a:solidFill>
            </a:endParaRPr>
          </a:p>
          <a:p>
            <a:pPr eaLnBrk="0" fontAlgn="base" hangingPunct="0">
              <a:lnSpc>
                <a:spcPct val="100000"/>
              </a:lnSpc>
              <a:spcBef>
                <a:spcPct val="0"/>
              </a:spcBef>
              <a:spcAft>
                <a:spcPct val="0"/>
              </a:spcAft>
            </a:pPr>
            <a:r>
              <a:rPr lang="ru-RU" altLang="ru-RU" sz="2000" i="1" dirty="0" err="1">
                <a:solidFill>
                  <a:srgbClr val="000000"/>
                </a:solidFill>
              </a:rPr>
              <a:t>Correlated</a:t>
            </a:r>
            <a:r>
              <a:rPr lang="ru-RU" altLang="ru-RU" sz="2000" i="1" dirty="0">
                <a:solidFill>
                  <a:srgbClr val="000000"/>
                </a:solidFill>
              </a:rPr>
              <a:t> </a:t>
            </a:r>
            <a:r>
              <a:rPr lang="ru-RU" altLang="ru-RU" sz="2000" i="1" dirty="0" err="1">
                <a:solidFill>
                  <a:srgbClr val="000000"/>
                </a:solidFill>
              </a:rPr>
              <a:t>features</a:t>
            </a:r>
            <a:r>
              <a:rPr lang="ru-RU" altLang="ru-RU" sz="2000" i="1" dirty="0">
                <a:solidFill>
                  <a:srgbClr val="000000"/>
                </a:solidFill>
              </a:rPr>
              <a:t> </a:t>
            </a:r>
            <a:r>
              <a:rPr lang="ru-RU" altLang="ru-RU" sz="2000" i="1" dirty="0" err="1">
                <a:solidFill>
                  <a:srgbClr val="000000"/>
                </a:solidFill>
              </a:rPr>
              <a:t>show</a:t>
            </a:r>
            <a:r>
              <a:rPr lang="ru-RU" altLang="ru-RU" sz="2000" i="1" dirty="0">
                <a:solidFill>
                  <a:srgbClr val="000000"/>
                </a:solidFill>
              </a:rPr>
              <a:t> </a:t>
            </a:r>
            <a:r>
              <a:rPr lang="ru-RU" altLang="ru-RU" sz="2000" i="1" dirty="0" err="1">
                <a:solidFill>
                  <a:srgbClr val="000000"/>
                </a:solidFill>
              </a:rPr>
              <a:t>similar</a:t>
            </a:r>
            <a:r>
              <a:rPr lang="ru-RU" altLang="ru-RU" sz="2000" i="1" dirty="0">
                <a:solidFill>
                  <a:srgbClr val="000000"/>
                </a:solidFill>
              </a:rPr>
              <a:t> </a:t>
            </a:r>
            <a:r>
              <a:rPr lang="ru-RU" altLang="ru-RU" sz="2000" i="1" dirty="0" err="1">
                <a:solidFill>
                  <a:srgbClr val="000000"/>
                </a:solidFill>
              </a:rPr>
              <a:t>importance</a:t>
            </a:r>
            <a:r>
              <a:rPr lang="ru-RU" altLang="ru-RU" sz="2000" i="1" dirty="0">
                <a:solidFill>
                  <a:srgbClr val="000000"/>
                </a:solidFill>
              </a:rPr>
              <a:t>, </a:t>
            </a:r>
            <a:r>
              <a:rPr lang="ru-RU" altLang="ru-RU" sz="2000" i="1" dirty="0" err="1">
                <a:solidFill>
                  <a:srgbClr val="000000"/>
                </a:solidFill>
              </a:rPr>
              <a:t>so</a:t>
            </a:r>
            <a:r>
              <a:rPr lang="ru-RU" altLang="ru-RU" sz="2000" i="1" dirty="0">
                <a:solidFill>
                  <a:srgbClr val="000000"/>
                </a:solidFill>
              </a:rPr>
              <a:t> </a:t>
            </a:r>
            <a:r>
              <a:rPr lang="ru-RU" altLang="ru-RU" sz="2000" i="1" dirty="0" err="1">
                <a:solidFill>
                  <a:srgbClr val="000000"/>
                </a:solidFill>
              </a:rPr>
              <a:t>if</a:t>
            </a:r>
            <a:r>
              <a:rPr lang="ru-RU" altLang="ru-RU" sz="2000" i="1" dirty="0">
                <a:solidFill>
                  <a:srgbClr val="000000"/>
                </a:solidFill>
              </a:rPr>
              <a:t> </a:t>
            </a:r>
            <a:r>
              <a:rPr lang="ru-RU" altLang="ru-RU" sz="2000" i="1" dirty="0" err="1">
                <a:solidFill>
                  <a:srgbClr val="000000"/>
                </a:solidFill>
              </a:rPr>
              <a:t>one</a:t>
            </a:r>
            <a:r>
              <a:rPr lang="ru-RU" altLang="ru-RU" sz="2000" i="1" dirty="0">
                <a:solidFill>
                  <a:srgbClr val="000000"/>
                </a:solidFill>
              </a:rPr>
              <a:t> </a:t>
            </a:r>
            <a:r>
              <a:rPr lang="ru-RU" altLang="ru-RU" sz="2000" i="1" dirty="0" err="1">
                <a:solidFill>
                  <a:srgbClr val="000000"/>
                </a:solidFill>
              </a:rPr>
              <a:t>removes</a:t>
            </a:r>
            <a:r>
              <a:rPr lang="ru-RU" altLang="ru-RU" sz="2000" i="1" dirty="0">
                <a:solidFill>
                  <a:srgbClr val="000000"/>
                </a:solidFill>
              </a:rPr>
              <a:t> </a:t>
            </a:r>
            <a:r>
              <a:rPr lang="ru-RU" altLang="ru-RU" sz="2000" i="1" dirty="0" err="1">
                <a:solidFill>
                  <a:srgbClr val="000000"/>
                </a:solidFill>
              </a:rPr>
              <a:t>one</a:t>
            </a:r>
            <a:r>
              <a:rPr lang="ru-RU" altLang="ru-RU" sz="2000" i="1" dirty="0">
                <a:solidFill>
                  <a:srgbClr val="000000"/>
                </a:solidFill>
              </a:rPr>
              <a:t> </a:t>
            </a:r>
            <a:r>
              <a:rPr lang="ru-RU" altLang="ru-RU" sz="2000" i="1" dirty="0" err="1">
                <a:solidFill>
                  <a:srgbClr val="000000"/>
                </a:solidFill>
              </a:rPr>
              <a:t>of</a:t>
            </a:r>
            <a:r>
              <a:rPr lang="ru-RU" altLang="ru-RU" sz="2000" i="1" dirty="0">
                <a:solidFill>
                  <a:srgbClr val="000000"/>
                </a:solidFill>
              </a:rPr>
              <a:t> </a:t>
            </a:r>
            <a:r>
              <a:rPr lang="ru-RU" altLang="ru-RU" sz="2000" i="1" dirty="0" err="1">
                <a:solidFill>
                  <a:srgbClr val="000000"/>
                </a:solidFill>
              </a:rPr>
              <a:t>the</a:t>
            </a:r>
            <a:r>
              <a:rPr lang="ru-RU" altLang="ru-RU" sz="2000" i="1" dirty="0">
                <a:solidFill>
                  <a:srgbClr val="000000"/>
                </a:solidFill>
              </a:rPr>
              <a:t> </a:t>
            </a:r>
            <a:r>
              <a:rPr lang="ru-RU" altLang="ru-RU" sz="2000" i="1" dirty="0" err="1">
                <a:solidFill>
                  <a:srgbClr val="000000"/>
                </a:solidFill>
              </a:rPr>
              <a:t>correlated</a:t>
            </a:r>
            <a:r>
              <a:rPr lang="ru-RU" altLang="ru-RU" sz="2000" i="1" dirty="0">
                <a:solidFill>
                  <a:srgbClr val="000000"/>
                </a:solidFill>
              </a:rPr>
              <a:t> </a:t>
            </a:r>
            <a:r>
              <a:rPr lang="ru-RU" altLang="ru-RU" sz="2000" i="1" dirty="0" err="1">
                <a:solidFill>
                  <a:srgbClr val="000000"/>
                </a:solidFill>
              </a:rPr>
              <a:t>feature</a:t>
            </a:r>
            <a:r>
              <a:rPr lang="ru-RU" altLang="ru-RU" sz="2000" i="1" dirty="0">
                <a:solidFill>
                  <a:srgbClr val="000000"/>
                </a:solidFill>
              </a:rPr>
              <a:t>, </a:t>
            </a:r>
            <a:r>
              <a:rPr lang="ru-RU" altLang="ru-RU" sz="2000" i="1" dirty="0" err="1">
                <a:solidFill>
                  <a:srgbClr val="000000"/>
                </a:solidFill>
              </a:rPr>
              <a:t>the</a:t>
            </a:r>
            <a:r>
              <a:rPr lang="ru-RU" altLang="ru-RU" sz="2000" i="1" dirty="0">
                <a:solidFill>
                  <a:srgbClr val="000000"/>
                </a:solidFill>
              </a:rPr>
              <a:t> </a:t>
            </a:r>
            <a:r>
              <a:rPr lang="ru-RU" altLang="ru-RU" sz="2000" i="1" dirty="0" err="1">
                <a:solidFill>
                  <a:srgbClr val="000000"/>
                </a:solidFill>
              </a:rPr>
              <a:t>other</a:t>
            </a:r>
            <a:r>
              <a:rPr lang="ru-RU" altLang="ru-RU" sz="2000" i="1" dirty="0">
                <a:solidFill>
                  <a:srgbClr val="000000"/>
                </a:solidFill>
              </a:rPr>
              <a:t> </a:t>
            </a:r>
            <a:r>
              <a:rPr lang="ru-RU" altLang="ru-RU" sz="2000" i="1" dirty="0" err="1">
                <a:solidFill>
                  <a:srgbClr val="000000"/>
                </a:solidFill>
              </a:rPr>
              <a:t>feature</a:t>
            </a:r>
            <a:r>
              <a:rPr lang="ru-RU" altLang="ru-RU" sz="2000" i="1" dirty="0">
                <a:solidFill>
                  <a:srgbClr val="000000"/>
                </a:solidFill>
              </a:rPr>
              <a:t> </a:t>
            </a:r>
            <a:r>
              <a:rPr lang="ru-RU" altLang="ru-RU" sz="2000" i="1" dirty="0" err="1">
                <a:solidFill>
                  <a:srgbClr val="000000"/>
                </a:solidFill>
              </a:rPr>
              <a:t>shows</a:t>
            </a:r>
            <a:r>
              <a:rPr lang="ru-RU" altLang="ru-RU" sz="2000" i="1" dirty="0">
                <a:solidFill>
                  <a:srgbClr val="000000"/>
                </a:solidFill>
              </a:rPr>
              <a:t> </a:t>
            </a:r>
            <a:r>
              <a:rPr lang="ru-RU" altLang="ru-RU" sz="2000" i="1" dirty="0" err="1">
                <a:solidFill>
                  <a:srgbClr val="000000"/>
                </a:solidFill>
              </a:rPr>
              <a:t>grows</a:t>
            </a:r>
            <a:r>
              <a:rPr lang="ru-RU" altLang="ru-RU" sz="2000" i="1" dirty="0">
                <a:solidFill>
                  <a:srgbClr val="000000"/>
                </a:solidFill>
              </a:rPr>
              <a:t> </a:t>
            </a:r>
            <a:r>
              <a:rPr lang="ru-RU" altLang="ru-RU" sz="2000" i="1" dirty="0" err="1">
                <a:solidFill>
                  <a:srgbClr val="000000"/>
                </a:solidFill>
              </a:rPr>
              <a:t>of</a:t>
            </a:r>
            <a:r>
              <a:rPr lang="ru-RU" altLang="ru-RU" sz="2000" i="1" dirty="0">
                <a:solidFill>
                  <a:srgbClr val="000000"/>
                </a:solidFill>
              </a:rPr>
              <a:t> </a:t>
            </a:r>
            <a:r>
              <a:rPr lang="ru-RU" altLang="ru-RU" sz="2000" i="1" dirty="0" err="1">
                <a:solidFill>
                  <a:srgbClr val="000000"/>
                </a:solidFill>
              </a:rPr>
              <a:t>importance</a:t>
            </a:r>
            <a:r>
              <a:rPr lang="ru-RU" altLang="ru-RU" sz="2000" i="1" dirty="0">
                <a:solidFill>
                  <a:srgbClr val="000000"/>
                </a:solidFill>
              </a:rPr>
              <a:t>.</a:t>
            </a:r>
            <a:endParaRPr lang="ru-RU" altLang="ru-RU" sz="2000" dirty="0">
              <a:solidFill>
                <a:srgbClr val="000000"/>
              </a:solidFill>
            </a:endParaRPr>
          </a:p>
          <a:p>
            <a:pPr eaLnBrk="0" fontAlgn="base" hangingPunct="0">
              <a:lnSpc>
                <a:spcPct val="100000"/>
              </a:lnSpc>
              <a:spcBef>
                <a:spcPct val="0"/>
              </a:spcBef>
              <a:spcAft>
                <a:spcPct val="0"/>
              </a:spcAft>
            </a:pPr>
            <a:r>
              <a:rPr lang="ru-RU" altLang="ru-RU" sz="2000" dirty="0" err="1">
                <a:solidFill>
                  <a:srgbClr val="000000"/>
                </a:solidFill>
              </a:rPr>
              <a:t>In</a:t>
            </a:r>
            <a:r>
              <a:rPr lang="ru-RU" altLang="ru-RU" sz="2000" dirty="0">
                <a:solidFill>
                  <a:srgbClr val="000000"/>
                </a:solidFill>
              </a:rPr>
              <a:t> </a:t>
            </a:r>
            <a:r>
              <a:rPr lang="ru-RU" altLang="ru-RU" sz="2000" dirty="0" err="1">
                <a:solidFill>
                  <a:srgbClr val="000000"/>
                </a:solidFill>
              </a:rPr>
              <a:t>theory</a:t>
            </a:r>
            <a:r>
              <a:rPr lang="ru-RU" altLang="ru-RU" sz="2000" dirty="0">
                <a:solidFill>
                  <a:srgbClr val="000000"/>
                </a:solidFill>
              </a:rPr>
              <a:t> </a:t>
            </a:r>
            <a:r>
              <a:rPr lang="ru-RU" altLang="ru-RU" sz="2000" dirty="0" err="1">
                <a:solidFill>
                  <a:srgbClr val="000000"/>
                </a:solidFill>
              </a:rPr>
              <a:t>of</a:t>
            </a:r>
            <a:r>
              <a:rPr lang="ru-RU" altLang="ru-RU" sz="2000" dirty="0">
                <a:solidFill>
                  <a:srgbClr val="000000"/>
                </a:solidFill>
              </a:rPr>
              <a:t> </a:t>
            </a:r>
            <a:r>
              <a:rPr lang="ru-RU" altLang="ru-RU" sz="2000" dirty="0" err="1">
                <a:solidFill>
                  <a:srgbClr val="000000"/>
                </a:solidFill>
              </a:rPr>
              <a:t>decision</a:t>
            </a:r>
            <a:r>
              <a:rPr lang="ru-RU" altLang="ru-RU" sz="2000" dirty="0">
                <a:solidFill>
                  <a:srgbClr val="000000"/>
                </a:solidFill>
              </a:rPr>
              <a:t> </a:t>
            </a:r>
            <a:r>
              <a:rPr lang="ru-RU" altLang="ru-RU" sz="2000" dirty="0" err="1">
                <a:solidFill>
                  <a:srgbClr val="000000"/>
                </a:solidFill>
              </a:rPr>
              <a:t>trees</a:t>
            </a:r>
            <a:r>
              <a:rPr lang="ru-RU" altLang="ru-RU" sz="2000" dirty="0">
                <a:solidFill>
                  <a:srgbClr val="000000"/>
                </a:solidFill>
              </a:rPr>
              <a:t> </a:t>
            </a:r>
            <a:r>
              <a:rPr lang="ru-RU" altLang="ru-RU" sz="2000" dirty="0" smtClean="0">
                <a:solidFill>
                  <a:srgbClr val="000000"/>
                </a:solidFill>
              </a:rPr>
              <a:t>- </a:t>
            </a:r>
            <a:r>
              <a:rPr lang="ru-RU" altLang="ru-RU" sz="2000" dirty="0" err="1" smtClean="0">
                <a:solidFill>
                  <a:srgbClr val="000000"/>
                </a:solidFill>
              </a:rPr>
              <a:t>then</a:t>
            </a:r>
            <a:r>
              <a:rPr lang="ru-RU" altLang="ru-RU" sz="2000" dirty="0" smtClean="0">
                <a:solidFill>
                  <a:srgbClr val="000000"/>
                </a:solidFill>
              </a:rPr>
              <a:t> </a:t>
            </a:r>
            <a:r>
              <a:rPr lang="ru-RU" altLang="ru-RU" sz="2000" dirty="0" err="1">
                <a:solidFill>
                  <a:srgbClr val="000000"/>
                </a:solidFill>
              </a:rPr>
              <a:t>more</a:t>
            </a:r>
            <a:r>
              <a:rPr lang="ru-RU" altLang="ru-RU" sz="2000" dirty="0">
                <a:solidFill>
                  <a:srgbClr val="000000"/>
                </a:solidFill>
              </a:rPr>
              <a:t> a </a:t>
            </a:r>
            <a:r>
              <a:rPr lang="ru-RU" altLang="ru-RU" sz="2000" dirty="0" err="1">
                <a:solidFill>
                  <a:srgbClr val="000000"/>
                </a:solidFill>
              </a:rPr>
              <a:t>feature</a:t>
            </a:r>
            <a:r>
              <a:rPr lang="ru-RU" altLang="ru-RU" sz="2000" dirty="0">
                <a:solidFill>
                  <a:srgbClr val="000000"/>
                </a:solidFill>
              </a:rPr>
              <a:t> </a:t>
            </a:r>
            <a:r>
              <a:rPr lang="ru-RU" altLang="ru-RU" sz="2000" dirty="0" err="1">
                <a:solidFill>
                  <a:srgbClr val="000000"/>
                </a:solidFill>
              </a:rPr>
              <a:t>decreases</a:t>
            </a:r>
            <a:r>
              <a:rPr lang="ru-RU" altLang="ru-RU" sz="2000" dirty="0">
                <a:solidFill>
                  <a:srgbClr val="000000"/>
                </a:solidFill>
              </a:rPr>
              <a:t> </a:t>
            </a:r>
            <a:r>
              <a:rPr lang="ru-RU" altLang="ru-RU" sz="2000" dirty="0" err="1">
                <a:solidFill>
                  <a:srgbClr val="000000"/>
                </a:solidFill>
              </a:rPr>
              <a:t>impurity</a:t>
            </a:r>
            <a:r>
              <a:rPr lang="ru-RU" altLang="ru-RU" sz="2000" dirty="0">
                <a:solidFill>
                  <a:srgbClr val="000000"/>
                </a:solidFill>
              </a:rPr>
              <a:t>, </a:t>
            </a:r>
            <a:r>
              <a:rPr lang="ru-RU" altLang="ru-RU" sz="2000" dirty="0" err="1">
                <a:solidFill>
                  <a:srgbClr val="000000"/>
                </a:solidFill>
              </a:rPr>
              <a:t>more</a:t>
            </a:r>
            <a:r>
              <a:rPr lang="ru-RU" altLang="ru-RU" sz="2000" dirty="0">
                <a:solidFill>
                  <a:srgbClr val="000000"/>
                </a:solidFill>
              </a:rPr>
              <a:t> </a:t>
            </a:r>
            <a:r>
              <a:rPr lang="ru-RU" altLang="ru-RU" sz="2000" dirty="0" err="1">
                <a:solidFill>
                  <a:srgbClr val="000000"/>
                </a:solidFill>
              </a:rPr>
              <a:t>important</a:t>
            </a:r>
            <a:r>
              <a:rPr lang="ru-RU" altLang="ru-RU" sz="2000" dirty="0">
                <a:solidFill>
                  <a:srgbClr val="000000"/>
                </a:solidFill>
              </a:rPr>
              <a:t> </a:t>
            </a:r>
            <a:r>
              <a:rPr lang="ru-RU" altLang="ru-RU" sz="2000" dirty="0" err="1">
                <a:solidFill>
                  <a:srgbClr val="000000"/>
                </a:solidFill>
              </a:rPr>
              <a:t>the</a:t>
            </a:r>
            <a:r>
              <a:rPr lang="ru-RU" altLang="ru-RU" sz="2000" dirty="0">
                <a:solidFill>
                  <a:srgbClr val="000000"/>
                </a:solidFill>
              </a:rPr>
              <a:t> </a:t>
            </a:r>
            <a:r>
              <a:rPr lang="ru-RU" altLang="ru-RU" sz="2000" dirty="0" err="1">
                <a:solidFill>
                  <a:srgbClr val="000000"/>
                </a:solidFill>
              </a:rPr>
              <a:t>feature</a:t>
            </a:r>
            <a:r>
              <a:rPr lang="ru-RU" altLang="ru-RU" sz="2000" dirty="0">
                <a:solidFill>
                  <a:srgbClr val="000000"/>
                </a:solidFill>
              </a:rPr>
              <a:t> </a:t>
            </a:r>
            <a:r>
              <a:rPr lang="ru-RU" altLang="ru-RU" sz="2000" dirty="0" err="1">
                <a:solidFill>
                  <a:srgbClr val="000000"/>
                </a:solidFill>
              </a:rPr>
              <a:t>is</a:t>
            </a:r>
            <a:r>
              <a:rPr lang="ru-RU" altLang="ru-RU" sz="2000" dirty="0">
                <a:solidFill>
                  <a:srgbClr val="000000"/>
                </a:solidFill>
              </a:rPr>
              <a:t>.</a:t>
            </a:r>
          </a:p>
          <a:p>
            <a:pPr eaLnBrk="0" fontAlgn="base" hangingPunct="0">
              <a:lnSpc>
                <a:spcPct val="100000"/>
              </a:lnSpc>
              <a:spcBef>
                <a:spcPct val="0"/>
              </a:spcBef>
              <a:spcAft>
                <a:spcPct val="0"/>
              </a:spcAft>
            </a:pPr>
            <a:r>
              <a:rPr lang="ru-RU" altLang="ru-RU" sz="2000" dirty="0" err="1"/>
              <a:t>Tree</a:t>
            </a:r>
            <a:r>
              <a:rPr lang="ru-RU" altLang="ru-RU" sz="2000" dirty="0"/>
              <a:t> </a:t>
            </a:r>
            <a:r>
              <a:rPr lang="ru-RU" altLang="ru-RU" sz="2000" dirty="0" err="1"/>
              <a:t>based</a:t>
            </a:r>
            <a:r>
              <a:rPr lang="ru-RU" altLang="ru-RU" sz="2000" dirty="0"/>
              <a:t> </a:t>
            </a:r>
            <a:r>
              <a:rPr lang="ru-RU" altLang="ru-RU" sz="2000" dirty="0" err="1"/>
              <a:t>models</a:t>
            </a:r>
            <a:r>
              <a:rPr lang="ru-RU" altLang="ru-RU" sz="2000" dirty="0"/>
              <a:t> </a:t>
            </a:r>
            <a:r>
              <a:rPr lang="ru-RU" altLang="ru-RU" sz="2000" dirty="0" err="1"/>
              <a:t>calculate</a:t>
            </a:r>
            <a:r>
              <a:rPr lang="ru-RU" altLang="ru-RU" sz="2000" dirty="0"/>
              <a:t> </a:t>
            </a:r>
            <a:r>
              <a:rPr lang="ru-RU" altLang="ru-RU" sz="2000" dirty="0" err="1"/>
              <a:t>feature</a:t>
            </a:r>
            <a:r>
              <a:rPr lang="ru-RU" altLang="ru-RU" sz="2000" dirty="0"/>
              <a:t> </a:t>
            </a:r>
            <a:r>
              <a:rPr lang="ru-RU" altLang="ru-RU" sz="2000" dirty="0" err="1"/>
              <a:t>importance</a:t>
            </a:r>
            <a:r>
              <a:rPr lang="ru-RU" altLang="ru-RU" sz="2000" dirty="0"/>
              <a:t> </a:t>
            </a:r>
            <a:r>
              <a:rPr lang="ru-RU" altLang="ru-RU" sz="2000" dirty="0" err="1"/>
              <a:t>for</a:t>
            </a:r>
            <a:r>
              <a:rPr lang="ru-RU" altLang="ru-RU" sz="2000" dirty="0"/>
              <a:t> </a:t>
            </a:r>
            <a:r>
              <a:rPr lang="ru-RU" altLang="ru-RU" sz="2000" dirty="0" err="1"/>
              <a:t>they</a:t>
            </a:r>
            <a:r>
              <a:rPr lang="ru-RU" altLang="ru-RU" sz="2000" dirty="0"/>
              <a:t> </a:t>
            </a:r>
            <a:r>
              <a:rPr lang="ru-RU" altLang="ru-RU" sz="2000" dirty="0" err="1"/>
              <a:t>need</a:t>
            </a:r>
            <a:r>
              <a:rPr lang="ru-RU" altLang="ru-RU" sz="2000" dirty="0"/>
              <a:t> </a:t>
            </a:r>
            <a:r>
              <a:rPr lang="ru-RU" altLang="ru-RU" sz="2000" dirty="0" err="1"/>
              <a:t>to</a:t>
            </a:r>
            <a:r>
              <a:rPr lang="ru-RU" altLang="ru-RU" sz="2000" dirty="0"/>
              <a:t> </a:t>
            </a:r>
            <a:r>
              <a:rPr lang="ru-RU" altLang="ru-RU" sz="2000" dirty="0" err="1"/>
              <a:t>keep</a:t>
            </a:r>
            <a:r>
              <a:rPr lang="ru-RU" altLang="ru-RU" sz="2000" dirty="0"/>
              <a:t> </a:t>
            </a:r>
            <a:r>
              <a:rPr lang="ru-RU" altLang="ru-RU" sz="2000" dirty="0" err="1"/>
              <a:t>the</a:t>
            </a:r>
            <a:r>
              <a:rPr lang="ru-RU" altLang="ru-RU" sz="2000" dirty="0"/>
              <a:t> </a:t>
            </a:r>
            <a:r>
              <a:rPr lang="ru-RU" altLang="ru-RU" sz="2000" dirty="0" err="1"/>
              <a:t>best</a:t>
            </a:r>
            <a:r>
              <a:rPr lang="ru-RU" altLang="ru-RU" sz="2000" dirty="0"/>
              <a:t> </a:t>
            </a:r>
            <a:r>
              <a:rPr lang="ru-RU" altLang="ru-RU" sz="2000" dirty="0" err="1"/>
              <a:t>performing</a:t>
            </a:r>
            <a:r>
              <a:rPr lang="ru-RU" altLang="ru-RU" sz="2000" dirty="0"/>
              <a:t> </a:t>
            </a:r>
            <a:r>
              <a:rPr lang="ru-RU" altLang="ru-RU" sz="2000" dirty="0" err="1"/>
              <a:t>features</a:t>
            </a:r>
            <a:r>
              <a:rPr lang="ru-RU" altLang="ru-RU" sz="2000" dirty="0"/>
              <a:t> </a:t>
            </a:r>
            <a:r>
              <a:rPr lang="ru-RU" altLang="ru-RU" sz="2000" dirty="0" err="1"/>
              <a:t>as</a:t>
            </a:r>
            <a:r>
              <a:rPr lang="ru-RU" altLang="ru-RU" sz="2000" dirty="0"/>
              <a:t> </a:t>
            </a:r>
            <a:r>
              <a:rPr lang="ru-RU" altLang="ru-RU" sz="2000" dirty="0" err="1"/>
              <a:t>close</a:t>
            </a:r>
            <a:r>
              <a:rPr lang="ru-RU" altLang="ru-RU" sz="2000" dirty="0"/>
              <a:t> </a:t>
            </a:r>
            <a:r>
              <a:rPr lang="ru-RU" altLang="ru-RU" sz="2000" dirty="0" err="1"/>
              <a:t>to</a:t>
            </a:r>
            <a:r>
              <a:rPr lang="ru-RU" altLang="ru-RU" sz="2000" dirty="0"/>
              <a:t> </a:t>
            </a:r>
            <a:r>
              <a:rPr lang="ru-RU" altLang="ru-RU" sz="2000" dirty="0" err="1"/>
              <a:t>the</a:t>
            </a:r>
            <a:r>
              <a:rPr lang="ru-RU" altLang="ru-RU" sz="2000" dirty="0"/>
              <a:t> </a:t>
            </a:r>
            <a:r>
              <a:rPr lang="ru-RU" altLang="ru-RU" sz="2000" dirty="0" err="1"/>
              <a:t>root</a:t>
            </a:r>
            <a:r>
              <a:rPr lang="ru-RU" altLang="ru-RU" sz="2000" dirty="0"/>
              <a:t> </a:t>
            </a:r>
            <a:r>
              <a:rPr lang="ru-RU" altLang="ru-RU" sz="2000" dirty="0" err="1"/>
              <a:t>of</a:t>
            </a:r>
            <a:r>
              <a:rPr lang="ru-RU" altLang="ru-RU" sz="2000" dirty="0"/>
              <a:t> </a:t>
            </a:r>
            <a:r>
              <a:rPr lang="ru-RU" altLang="ru-RU" sz="2000" dirty="0" err="1"/>
              <a:t>the</a:t>
            </a:r>
            <a:r>
              <a:rPr lang="ru-RU" altLang="ru-RU" sz="2000" dirty="0"/>
              <a:t> </a:t>
            </a:r>
            <a:r>
              <a:rPr lang="ru-RU" altLang="ru-RU" sz="2000" dirty="0" err="1"/>
              <a:t>tree</a:t>
            </a:r>
            <a:r>
              <a:rPr lang="ru-RU" altLang="ru-RU" sz="2000" dirty="0"/>
              <a:t>.</a:t>
            </a:r>
            <a:br>
              <a:rPr lang="ru-RU" altLang="ru-RU" sz="2000" dirty="0"/>
            </a:br>
            <a:r>
              <a:rPr lang="ru-RU" altLang="ru-RU" sz="2000" dirty="0" err="1"/>
              <a:t>The</a:t>
            </a:r>
            <a:r>
              <a:rPr lang="ru-RU" altLang="ru-RU" sz="2000" dirty="0"/>
              <a:t> </a:t>
            </a:r>
            <a:r>
              <a:rPr lang="ru-RU" altLang="ru-RU" sz="2000" dirty="0" err="1"/>
              <a:t>approach</a:t>
            </a:r>
            <a:r>
              <a:rPr lang="ru-RU" altLang="ru-RU" sz="2000" dirty="0"/>
              <a:t> </a:t>
            </a:r>
            <a:r>
              <a:rPr lang="ru-RU" altLang="ru-RU" sz="2000" dirty="0" err="1"/>
              <a:t>is</a:t>
            </a:r>
            <a:r>
              <a:rPr lang="ru-RU" altLang="ru-RU" sz="2000" dirty="0"/>
              <a:t> </a:t>
            </a:r>
            <a:r>
              <a:rPr lang="ru-RU" altLang="ru-RU" sz="2000" dirty="0" err="1"/>
              <a:t>inverse</a:t>
            </a:r>
            <a:r>
              <a:rPr lang="ru-RU" altLang="ru-RU" sz="2000" dirty="0"/>
              <a:t> </a:t>
            </a:r>
            <a:r>
              <a:rPr lang="ru-RU" altLang="ru-RU" sz="2000" dirty="0" err="1"/>
              <a:t>of</a:t>
            </a:r>
            <a:r>
              <a:rPr lang="ru-RU" altLang="ru-RU" sz="2000" dirty="0"/>
              <a:t> </a:t>
            </a:r>
            <a:r>
              <a:rPr lang="ru-RU" altLang="ru-RU" sz="2000" dirty="0" err="1"/>
              <a:t>three-based</a:t>
            </a:r>
            <a:r>
              <a:rPr lang="ru-RU" altLang="ru-RU" sz="2000" dirty="0"/>
              <a:t> </a:t>
            </a:r>
            <a:r>
              <a:rPr lang="ru-RU" altLang="ru-RU" sz="2000" dirty="0" err="1"/>
              <a:t>anomaly</a:t>
            </a:r>
            <a:r>
              <a:rPr lang="ru-RU" altLang="ru-RU" sz="2000" dirty="0"/>
              <a:t> </a:t>
            </a:r>
            <a:r>
              <a:rPr lang="ru-RU" altLang="ru-RU" sz="2000" dirty="0" err="1" smtClean="0"/>
              <a:t>detection</a:t>
            </a:r>
            <a:r>
              <a:rPr lang="ru-RU" altLang="ru-RU" sz="2000" dirty="0"/>
              <a:t>.</a:t>
            </a:r>
            <a:endParaRPr lang="ru-RU" altLang="ru-RU" sz="2000" dirty="0" smtClean="0"/>
          </a:p>
          <a:p>
            <a:pPr eaLnBrk="0" fontAlgn="base" hangingPunct="0">
              <a:lnSpc>
                <a:spcPct val="100000"/>
              </a:lnSpc>
              <a:spcBef>
                <a:spcPct val="0"/>
              </a:spcBef>
              <a:spcAft>
                <a:spcPct val="0"/>
              </a:spcAft>
            </a:pPr>
            <a:r>
              <a:rPr lang="ru-RU" altLang="ru-RU" sz="2000" b="1" dirty="0" err="1">
                <a:solidFill>
                  <a:srgbClr val="000000"/>
                </a:solidFill>
              </a:rPr>
              <a:t>The</a:t>
            </a:r>
            <a:r>
              <a:rPr lang="ru-RU" altLang="ru-RU" sz="2000" b="1" dirty="0">
                <a:solidFill>
                  <a:srgbClr val="000000"/>
                </a:solidFill>
              </a:rPr>
              <a:t> </a:t>
            </a:r>
            <a:r>
              <a:rPr lang="ru-RU" altLang="ru-RU" sz="2000" b="1" dirty="0" err="1">
                <a:solidFill>
                  <a:srgbClr val="000000"/>
                </a:solidFill>
              </a:rPr>
              <a:t>straightforward</a:t>
            </a:r>
            <a:r>
              <a:rPr lang="ru-RU" altLang="ru-RU" sz="2000" b="1" dirty="0">
                <a:solidFill>
                  <a:srgbClr val="000000"/>
                </a:solidFill>
              </a:rPr>
              <a:t> </a:t>
            </a:r>
            <a:r>
              <a:rPr lang="ru-RU" altLang="ru-RU" sz="2000" b="1" dirty="0" err="1">
                <a:solidFill>
                  <a:srgbClr val="000000"/>
                </a:solidFill>
              </a:rPr>
              <a:t>feature</a:t>
            </a:r>
            <a:r>
              <a:rPr lang="ru-RU" altLang="ru-RU" sz="2000" b="1" dirty="0">
                <a:solidFill>
                  <a:srgbClr val="000000"/>
                </a:solidFill>
              </a:rPr>
              <a:t> </a:t>
            </a:r>
            <a:r>
              <a:rPr lang="ru-RU" altLang="ru-RU" sz="2000" b="1" dirty="0" err="1">
                <a:solidFill>
                  <a:srgbClr val="000000"/>
                </a:solidFill>
              </a:rPr>
              <a:t>selection</a:t>
            </a:r>
            <a:r>
              <a:rPr lang="ru-RU" altLang="ru-RU" sz="2000" b="1" dirty="0">
                <a:solidFill>
                  <a:srgbClr val="000000"/>
                </a:solidFill>
              </a:rPr>
              <a:t> </a:t>
            </a:r>
            <a:r>
              <a:rPr lang="ru-RU" altLang="ru-RU" sz="2000" b="1" dirty="0" err="1">
                <a:solidFill>
                  <a:srgbClr val="000000"/>
                </a:solidFill>
              </a:rPr>
              <a:t>based</a:t>
            </a:r>
            <a:r>
              <a:rPr lang="ru-RU" altLang="ru-RU" sz="2000" b="1" dirty="0">
                <a:solidFill>
                  <a:srgbClr val="000000"/>
                </a:solidFill>
              </a:rPr>
              <a:t> </a:t>
            </a:r>
            <a:r>
              <a:rPr lang="ru-RU" altLang="ru-RU" sz="2000" b="1" dirty="0" err="1">
                <a:solidFill>
                  <a:srgbClr val="000000"/>
                </a:solidFill>
              </a:rPr>
              <a:t>on</a:t>
            </a:r>
            <a:r>
              <a:rPr lang="ru-RU" altLang="ru-RU" sz="2000" b="1" dirty="0">
                <a:solidFill>
                  <a:srgbClr val="000000"/>
                </a:solidFill>
              </a:rPr>
              <a:t> </a:t>
            </a:r>
            <a:r>
              <a:rPr lang="ru-RU" altLang="ru-RU" sz="2000" b="1" dirty="0" err="1">
                <a:solidFill>
                  <a:srgbClr val="000000"/>
                </a:solidFill>
              </a:rPr>
              <a:t>its</a:t>
            </a:r>
            <a:r>
              <a:rPr lang="ru-RU" altLang="ru-RU" sz="2000" b="1" dirty="0">
                <a:solidFill>
                  <a:srgbClr val="000000"/>
                </a:solidFill>
              </a:rPr>
              <a:t> </a:t>
            </a:r>
            <a:r>
              <a:rPr lang="ru-RU" altLang="ru-RU" sz="2000" b="1" dirty="0" err="1">
                <a:solidFill>
                  <a:srgbClr val="000000"/>
                </a:solidFill>
              </a:rPr>
              <a:t>importance</a:t>
            </a:r>
            <a:r>
              <a:rPr lang="ru-RU" altLang="ru-RU" sz="2000" b="1" dirty="0">
                <a:solidFill>
                  <a:srgbClr val="000000"/>
                </a:solidFill>
              </a:rPr>
              <a:t> </a:t>
            </a:r>
            <a:r>
              <a:rPr lang="ru-RU" altLang="ru-RU" sz="2000" b="1" dirty="0" err="1">
                <a:solidFill>
                  <a:srgbClr val="000000"/>
                </a:solidFill>
              </a:rPr>
              <a:t>not</a:t>
            </a:r>
            <a:r>
              <a:rPr lang="ru-RU" altLang="ru-RU" sz="2000" b="1" dirty="0">
                <a:solidFill>
                  <a:srgbClr val="000000"/>
                </a:solidFill>
              </a:rPr>
              <a:t> </a:t>
            </a:r>
            <a:r>
              <a:rPr lang="ru-RU" altLang="ru-RU" sz="2000" b="1" dirty="0" err="1">
                <a:solidFill>
                  <a:srgbClr val="000000"/>
                </a:solidFill>
              </a:rPr>
              <a:t>always</a:t>
            </a:r>
            <a:r>
              <a:rPr lang="ru-RU" altLang="ru-RU" sz="2000" b="1" dirty="0">
                <a:solidFill>
                  <a:srgbClr val="000000"/>
                </a:solidFill>
              </a:rPr>
              <a:t> </a:t>
            </a:r>
            <a:r>
              <a:rPr lang="ru-RU" altLang="ru-RU" sz="2000" b="1" dirty="0" err="1">
                <a:solidFill>
                  <a:srgbClr val="000000"/>
                </a:solidFill>
              </a:rPr>
              <a:t>provide</a:t>
            </a:r>
            <a:r>
              <a:rPr lang="ru-RU" altLang="ru-RU" sz="2000" b="1" dirty="0">
                <a:solidFill>
                  <a:srgbClr val="000000"/>
                </a:solidFill>
              </a:rPr>
              <a:t> </a:t>
            </a:r>
            <a:r>
              <a:rPr lang="ru-RU" altLang="ru-RU" sz="2000" b="1" dirty="0" err="1">
                <a:solidFill>
                  <a:srgbClr val="000000"/>
                </a:solidFill>
              </a:rPr>
              <a:t>correct</a:t>
            </a:r>
            <a:r>
              <a:rPr lang="ru-RU" altLang="ru-RU" sz="2000" b="1" dirty="0">
                <a:solidFill>
                  <a:srgbClr val="000000"/>
                </a:solidFill>
              </a:rPr>
              <a:t> </a:t>
            </a:r>
            <a:r>
              <a:rPr lang="ru-RU" altLang="ru-RU" sz="2000" b="1" dirty="0" err="1">
                <a:solidFill>
                  <a:srgbClr val="000000"/>
                </a:solidFill>
              </a:rPr>
              <a:t>results</a:t>
            </a:r>
            <a:r>
              <a:rPr lang="ru-RU" altLang="ru-RU" sz="2000" b="1" dirty="0">
                <a:solidFill>
                  <a:srgbClr val="000000"/>
                </a:solidFill>
              </a:rPr>
              <a:t>.</a:t>
            </a:r>
          </a:p>
          <a:p>
            <a:pPr eaLnBrk="0" fontAlgn="base" hangingPunct="0">
              <a:lnSpc>
                <a:spcPct val="100000"/>
              </a:lnSpc>
              <a:spcBef>
                <a:spcPct val="0"/>
              </a:spcBef>
              <a:spcAft>
                <a:spcPct val="0"/>
              </a:spcAft>
            </a:pPr>
            <a:r>
              <a:rPr lang="ru-RU" altLang="ru-RU" sz="2000" dirty="0" err="1">
                <a:solidFill>
                  <a:srgbClr val="000000"/>
                </a:solidFill>
              </a:rPr>
              <a:t>In</a:t>
            </a:r>
            <a:r>
              <a:rPr lang="ru-RU" altLang="ru-RU" sz="2000" dirty="0">
                <a:solidFill>
                  <a:srgbClr val="000000"/>
                </a:solidFill>
              </a:rPr>
              <a:t> </a:t>
            </a:r>
            <a:r>
              <a:rPr lang="ru-RU" altLang="ru-RU" sz="2000" dirty="0" err="1">
                <a:solidFill>
                  <a:srgbClr val="000000"/>
                </a:solidFill>
              </a:rPr>
              <a:t>some</a:t>
            </a:r>
            <a:r>
              <a:rPr lang="ru-RU" altLang="ru-RU" sz="2000" dirty="0">
                <a:solidFill>
                  <a:srgbClr val="000000"/>
                </a:solidFill>
              </a:rPr>
              <a:t> </a:t>
            </a:r>
            <a:r>
              <a:rPr lang="ru-RU" altLang="ru-RU" sz="2000" dirty="0" err="1">
                <a:solidFill>
                  <a:srgbClr val="000000"/>
                </a:solidFill>
              </a:rPr>
              <a:t>case</a:t>
            </a:r>
            <a:r>
              <a:rPr lang="ru-RU" altLang="ru-RU" sz="2000" dirty="0">
                <a:solidFill>
                  <a:srgbClr val="000000"/>
                </a:solidFill>
              </a:rPr>
              <a:t> </a:t>
            </a:r>
            <a:r>
              <a:rPr lang="ru-RU" altLang="ru-RU" sz="2000" dirty="0" err="1">
                <a:solidFill>
                  <a:srgbClr val="000000"/>
                </a:solidFill>
              </a:rPr>
              <a:t>it</a:t>
            </a:r>
            <a:r>
              <a:rPr lang="ru-RU" altLang="ru-RU" sz="2000" dirty="0">
                <a:solidFill>
                  <a:srgbClr val="000000"/>
                </a:solidFill>
              </a:rPr>
              <a:t> </a:t>
            </a:r>
            <a:r>
              <a:rPr lang="ru-RU" altLang="ru-RU" sz="2000" dirty="0" err="1">
                <a:solidFill>
                  <a:srgbClr val="000000"/>
                </a:solidFill>
              </a:rPr>
              <a:t>is</a:t>
            </a:r>
            <a:r>
              <a:rPr lang="ru-RU" altLang="ru-RU" sz="2000" dirty="0">
                <a:solidFill>
                  <a:srgbClr val="000000"/>
                </a:solidFill>
              </a:rPr>
              <a:t> </a:t>
            </a:r>
            <a:r>
              <a:rPr lang="ru-RU" altLang="ru-RU" sz="2000" dirty="0" err="1">
                <a:solidFill>
                  <a:srgbClr val="000000"/>
                </a:solidFill>
              </a:rPr>
              <a:t>recommended</a:t>
            </a:r>
            <a:r>
              <a:rPr lang="ru-RU" altLang="ru-RU" sz="2000" dirty="0">
                <a:solidFill>
                  <a:srgbClr val="000000"/>
                </a:solidFill>
              </a:rPr>
              <a:t> </a:t>
            </a:r>
            <a:r>
              <a:rPr lang="ru-RU" altLang="ru-RU" sz="2000" dirty="0" err="1">
                <a:solidFill>
                  <a:srgbClr val="000000"/>
                </a:solidFill>
              </a:rPr>
              <a:t>to</a:t>
            </a:r>
            <a:r>
              <a:rPr lang="ru-RU" altLang="ru-RU" sz="2000" dirty="0">
                <a:solidFill>
                  <a:srgbClr val="000000"/>
                </a:solidFill>
              </a:rPr>
              <a:t> </a:t>
            </a:r>
            <a:r>
              <a:rPr lang="ru-RU" altLang="ru-RU" sz="2000" dirty="0" err="1">
                <a:solidFill>
                  <a:srgbClr val="000000"/>
                </a:solidFill>
              </a:rPr>
              <a:t>make</a:t>
            </a:r>
            <a:r>
              <a:rPr lang="ru-RU" altLang="ru-RU" sz="2000" dirty="0">
                <a:solidFill>
                  <a:srgbClr val="000000"/>
                </a:solidFill>
              </a:rPr>
              <a:t> </a:t>
            </a:r>
            <a:r>
              <a:rPr lang="ru-RU" altLang="ru-RU" sz="2000" dirty="0" err="1">
                <a:solidFill>
                  <a:srgbClr val="000000"/>
                </a:solidFill>
              </a:rPr>
              <a:t>feature</a:t>
            </a:r>
            <a:r>
              <a:rPr lang="ru-RU" altLang="ru-RU" sz="2000" dirty="0">
                <a:solidFill>
                  <a:srgbClr val="000000"/>
                </a:solidFill>
              </a:rPr>
              <a:t> </a:t>
            </a:r>
            <a:r>
              <a:rPr lang="ru-RU" altLang="ru-RU" sz="2000" dirty="0" err="1">
                <a:solidFill>
                  <a:srgbClr val="000000"/>
                </a:solidFill>
              </a:rPr>
              <a:t>importance</a:t>
            </a:r>
            <a:r>
              <a:rPr lang="ru-RU" altLang="ru-RU" sz="2000" dirty="0">
                <a:solidFill>
                  <a:srgbClr val="000000"/>
                </a:solidFill>
              </a:rPr>
              <a:t> </a:t>
            </a:r>
            <a:r>
              <a:rPr lang="ru-RU" altLang="ru-RU" sz="2000" dirty="0" err="1">
                <a:solidFill>
                  <a:srgbClr val="000000"/>
                </a:solidFill>
              </a:rPr>
              <a:t>estimation</a:t>
            </a:r>
            <a:r>
              <a:rPr lang="ru-RU" altLang="ru-RU" sz="2000" dirty="0">
                <a:solidFill>
                  <a:srgbClr val="000000"/>
                </a:solidFill>
              </a:rPr>
              <a:t> </a:t>
            </a:r>
            <a:r>
              <a:rPr lang="ru-RU" altLang="ru-RU" sz="2000" dirty="0" err="1">
                <a:solidFill>
                  <a:srgbClr val="000000"/>
                </a:solidFill>
              </a:rPr>
              <a:t>iteratively</a:t>
            </a:r>
            <a:r>
              <a:rPr lang="ru-RU" altLang="ru-RU" sz="2000" dirty="0">
                <a:solidFill>
                  <a:srgbClr val="000000"/>
                </a:solidFill>
              </a:rPr>
              <a:t>, </a:t>
            </a:r>
            <a:r>
              <a:rPr lang="ru-RU" altLang="ru-RU" sz="2000" dirty="0" err="1">
                <a:solidFill>
                  <a:srgbClr val="000000"/>
                </a:solidFill>
              </a:rPr>
              <a:t>with</a:t>
            </a:r>
            <a:r>
              <a:rPr lang="ru-RU" altLang="ru-RU" sz="2000" dirty="0">
                <a:solidFill>
                  <a:srgbClr val="000000"/>
                </a:solidFill>
              </a:rPr>
              <a:t> </a:t>
            </a:r>
            <a:r>
              <a:rPr lang="ru-RU" altLang="ru-RU" sz="2000" dirty="0" err="1">
                <a:solidFill>
                  <a:srgbClr val="000000"/>
                </a:solidFill>
              </a:rPr>
              <a:t>change</a:t>
            </a:r>
            <a:r>
              <a:rPr lang="ru-RU" altLang="ru-RU" sz="2000" dirty="0">
                <a:solidFill>
                  <a:srgbClr val="000000"/>
                </a:solidFill>
              </a:rPr>
              <a:t> </a:t>
            </a:r>
            <a:r>
              <a:rPr lang="ru-RU" altLang="ru-RU" sz="2000" dirty="0" err="1">
                <a:solidFill>
                  <a:srgbClr val="000000"/>
                </a:solidFill>
              </a:rPr>
              <a:t>on</a:t>
            </a:r>
            <a:r>
              <a:rPr lang="ru-RU" altLang="ru-RU" sz="2000" dirty="0">
                <a:solidFill>
                  <a:srgbClr val="000000"/>
                </a:solidFill>
              </a:rPr>
              <a:t> </a:t>
            </a:r>
            <a:r>
              <a:rPr lang="ru-RU" altLang="ru-RU" sz="2000" dirty="0" err="1">
                <a:solidFill>
                  <a:srgbClr val="000000"/>
                </a:solidFill>
              </a:rPr>
              <a:t>of</a:t>
            </a:r>
            <a:r>
              <a:rPr lang="ru-RU" altLang="ru-RU" sz="2000" dirty="0">
                <a:solidFill>
                  <a:srgbClr val="000000"/>
                </a:solidFill>
              </a:rPr>
              <a:t> </a:t>
            </a:r>
            <a:r>
              <a:rPr lang="ru-RU" altLang="ru-RU" sz="2000" dirty="0" err="1">
                <a:solidFill>
                  <a:srgbClr val="000000"/>
                </a:solidFill>
              </a:rPr>
              <a:t>the</a:t>
            </a:r>
            <a:r>
              <a:rPr lang="ru-RU" altLang="ru-RU" sz="2000" dirty="0">
                <a:solidFill>
                  <a:srgbClr val="000000"/>
                </a:solidFill>
              </a:rPr>
              <a:t> </a:t>
            </a:r>
            <a:r>
              <a:rPr lang="ru-RU" altLang="ru-RU" sz="2000" dirty="0" err="1">
                <a:solidFill>
                  <a:srgbClr val="000000"/>
                </a:solidFill>
              </a:rPr>
              <a:t>feature</a:t>
            </a:r>
            <a:r>
              <a:rPr lang="ru-RU" altLang="ru-RU" sz="2000" dirty="0">
                <a:solidFill>
                  <a:srgbClr val="000000"/>
                </a:solidFill>
              </a:rPr>
              <a:t> (</a:t>
            </a:r>
            <a:r>
              <a:rPr lang="ru-RU" altLang="ru-RU" sz="2000" dirty="0" err="1">
                <a:solidFill>
                  <a:srgbClr val="000000"/>
                </a:solidFill>
              </a:rPr>
              <a:t>in</a:t>
            </a:r>
            <a:r>
              <a:rPr lang="ru-RU" altLang="ru-RU" sz="2000" dirty="0">
                <a:solidFill>
                  <a:srgbClr val="000000"/>
                </a:solidFill>
              </a:rPr>
              <a:t> </a:t>
            </a:r>
            <a:r>
              <a:rPr lang="ru-RU" altLang="ru-RU" sz="2000" dirty="0" err="1">
                <a:solidFill>
                  <a:srgbClr val="000000"/>
                </a:solidFill>
              </a:rPr>
              <a:t>cycle</a:t>
            </a:r>
            <a:r>
              <a:rPr lang="ru-RU" altLang="ru-RU" sz="2000" dirty="0">
                <a:solidFill>
                  <a:srgbClr val="000000"/>
                </a:solidFill>
              </a:rPr>
              <a:t>) </a:t>
            </a:r>
            <a:r>
              <a:rPr lang="ru-RU" altLang="ru-RU" sz="2000" dirty="0" err="1">
                <a:solidFill>
                  <a:srgbClr val="000000"/>
                </a:solidFill>
              </a:rPr>
              <a:t>to</a:t>
            </a:r>
            <a:r>
              <a:rPr lang="ru-RU" altLang="ru-RU" sz="2000" dirty="0">
                <a:solidFill>
                  <a:srgbClr val="000000"/>
                </a:solidFill>
              </a:rPr>
              <a:t> </a:t>
            </a:r>
            <a:r>
              <a:rPr lang="ru-RU" altLang="ru-RU" sz="2000" dirty="0" err="1">
                <a:solidFill>
                  <a:srgbClr val="000000"/>
                </a:solidFill>
              </a:rPr>
              <a:t>noise</a:t>
            </a:r>
            <a:r>
              <a:rPr lang="ru-RU" altLang="ru-RU" sz="2000" dirty="0">
                <a:solidFill>
                  <a:srgbClr val="000000"/>
                </a:solidFill>
              </a:rPr>
              <a:t> </a:t>
            </a:r>
            <a:r>
              <a:rPr lang="ru-RU" altLang="ru-RU" sz="2000" dirty="0" err="1">
                <a:solidFill>
                  <a:srgbClr val="000000"/>
                </a:solidFill>
              </a:rPr>
              <a:t>or</a:t>
            </a:r>
            <a:r>
              <a:rPr lang="ru-RU" altLang="ru-RU" sz="2000" dirty="0">
                <a:solidFill>
                  <a:srgbClr val="000000"/>
                </a:solidFill>
              </a:rPr>
              <a:t> </a:t>
            </a:r>
            <a:r>
              <a:rPr lang="ru-RU" altLang="ru-RU" sz="2000" dirty="0" err="1">
                <a:solidFill>
                  <a:srgbClr val="000000"/>
                </a:solidFill>
              </a:rPr>
              <a:t>with</a:t>
            </a:r>
            <a:r>
              <a:rPr lang="ru-RU" altLang="ru-RU" sz="2000" dirty="0">
                <a:solidFill>
                  <a:srgbClr val="000000"/>
                </a:solidFill>
              </a:rPr>
              <a:t> </a:t>
            </a:r>
            <a:r>
              <a:rPr lang="ru-RU" altLang="ru-RU" sz="2000" dirty="0" err="1">
                <a:solidFill>
                  <a:srgbClr val="000000"/>
                </a:solidFill>
              </a:rPr>
              <a:t>removing</a:t>
            </a:r>
            <a:r>
              <a:rPr lang="ru-RU" altLang="ru-RU" sz="2000" dirty="0">
                <a:solidFill>
                  <a:srgbClr val="000000"/>
                </a:solidFill>
              </a:rPr>
              <a:t> </a:t>
            </a:r>
            <a:r>
              <a:rPr lang="ru-RU" altLang="ru-RU" sz="2000" dirty="0" err="1">
                <a:solidFill>
                  <a:srgbClr val="000000"/>
                </a:solidFill>
              </a:rPr>
              <a:t>it</a:t>
            </a:r>
            <a:r>
              <a:rPr lang="ru-RU" altLang="ru-RU" sz="2000" dirty="0">
                <a:solidFill>
                  <a:srgbClr val="000000"/>
                </a:solidFill>
              </a:rPr>
              <a:t> </a:t>
            </a:r>
            <a:r>
              <a:rPr lang="ru-RU" altLang="ru-RU" sz="2000" dirty="0" err="1">
                <a:solidFill>
                  <a:srgbClr val="000000"/>
                </a:solidFill>
              </a:rPr>
              <a:t>for</a:t>
            </a:r>
            <a:r>
              <a:rPr lang="ru-RU" altLang="ru-RU" sz="2000" dirty="0">
                <a:solidFill>
                  <a:srgbClr val="000000"/>
                </a:solidFill>
              </a:rPr>
              <a:t> </a:t>
            </a:r>
            <a:r>
              <a:rPr lang="ru-RU" altLang="ru-RU" sz="2000" dirty="0" err="1">
                <a:solidFill>
                  <a:srgbClr val="000000"/>
                </a:solidFill>
              </a:rPr>
              <a:t>one</a:t>
            </a:r>
            <a:r>
              <a:rPr lang="ru-RU" altLang="ru-RU" sz="2000" dirty="0">
                <a:solidFill>
                  <a:srgbClr val="000000"/>
                </a:solidFill>
              </a:rPr>
              <a:t> </a:t>
            </a:r>
            <a:r>
              <a:rPr lang="ru-RU" altLang="ru-RU" sz="2000" dirty="0" err="1">
                <a:solidFill>
                  <a:srgbClr val="000000"/>
                </a:solidFill>
              </a:rPr>
              <a:t>iteration</a:t>
            </a:r>
            <a:r>
              <a:rPr lang="ru-RU" altLang="ru-RU" sz="2000" dirty="0">
                <a:solidFill>
                  <a:srgbClr val="000000"/>
                </a:solidFill>
              </a:rPr>
              <a:t>.</a:t>
            </a:r>
          </a:p>
          <a:p>
            <a:pPr eaLnBrk="0" fontAlgn="base" hangingPunct="0">
              <a:lnSpc>
                <a:spcPct val="100000"/>
              </a:lnSpc>
              <a:spcBef>
                <a:spcPct val="0"/>
              </a:spcBef>
              <a:spcAft>
                <a:spcPct val="0"/>
              </a:spcAft>
            </a:pPr>
            <a:endParaRPr lang="ru-RU" altLang="ru-RU" sz="2000" dirty="0"/>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2" descr="image.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Rectangle 3"/>
          <p:cNvSpPr>
            <a:spLocks noChangeArrowheads="1"/>
          </p:cNvSpPr>
          <p:nvPr/>
        </p:nvSpPr>
        <p:spPr bwMode="auto">
          <a:xfrm>
            <a:off x="6003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7" name="AutoShape 2" descr="image.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1" name="Rectangle 1"/>
          <p:cNvSpPr>
            <a:spLocks noChangeArrowheads="1"/>
          </p:cNvSpPr>
          <p:nvPr/>
        </p:nvSpPr>
        <p:spPr bwMode="auto">
          <a:xfrm>
            <a:off x="6003634"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3" descr="image.p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Rectangle 1"/>
          <p:cNvSpPr>
            <a:spLocks noChangeArrowheads="1"/>
          </p:cNvSpPr>
          <p:nvPr/>
        </p:nvSpPr>
        <p:spPr bwMode="auto">
          <a:xfrm>
            <a:off x="0" y="-247469"/>
            <a:ext cx="184731" cy="494939"/>
          </a:xfrm>
          <a:prstGeom prst="rect">
            <a:avLst/>
          </a:prstGeom>
          <a:solidFill>
            <a:srgbClr val="E3F2F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2"/>
          <p:cNvSpPr>
            <a:spLocks noChangeArrowheads="1"/>
          </p:cNvSpPr>
          <p:nvPr/>
        </p:nvSpPr>
        <p:spPr bwMode="auto">
          <a:xfrm>
            <a:off x="0" y="90100"/>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5" name="AutoShape 2" descr="image.pn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6" name="AutoShape 2" descr="image.png"/>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9" name="AutoShape 4" descr="image.png"/>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21" name="AutoShape 2" descr="image.png"/>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7" name="Rectangle 1"/>
          <p:cNvSpPr>
            <a:spLocks noChangeArrowheads="1"/>
          </p:cNvSpPr>
          <p:nvPr/>
        </p:nvSpPr>
        <p:spPr bwMode="auto">
          <a:xfrm>
            <a:off x="0" y="-247469"/>
            <a:ext cx="184731" cy="4949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7096761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27025" y="365125"/>
            <a:ext cx="11318875" cy="1053477"/>
          </a:xfrm>
        </p:spPr>
        <p:txBody>
          <a:bodyPr>
            <a:normAutofit/>
          </a:bodyPr>
          <a:lstStyle/>
          <a:p>
            <a:r>
              <a:rPr lang="en-US" b="1" dirty="0"/>
              <a:t>Feature importance</a:t>
            </a:r>
          </a:p>
        </p:txBody>
      </p:sp>
      <p:sp>
        <p:nvSpPr>
          <p:cNvPr id="3" name="Объект 2"/>
          <p:cNvSpPr>
            <a:spLocks noGrp="1"/>
          </p:cNvSpPr>
          <p:nvPr>
            <p:ph idx="1"/>
          </p:nvPr>
        </p:nvSpPr>
        <p:spPr>
          <a:xfrm>
            <a:off x="327025" y="1165356"/>
            <a:ext cx="11422879" cy="5451344"/>
          </a:xfrm>
        </p:spPr>
        <p:txBody>
          <a:bodyPr>
            <a:noAutofit/>
          </a:bodyPr>
          <a:lstStyle/>
          <a:p>
            <a:pPr eaLnBrk="0" fontAlgn="base" hangingPunct="0">
              <a:lnSpc>
                <a:spcPct val="100000"/>
              </a:lnSpc>
              <a:spcBef>
                <a:spcPct val="0"/>
              </a:spcBef>
              <a:spcAft>
                <a:spcPct val="0"/>
              </a:spcAft>
            </a:pPr>
            <a:r>
              <a:rPr lang="ru-RU" altLang="ru-RU" sz="2000" dirty="0" err="1" smtClean="0">
                <a:solidFill>
                  <a:srgbClr val="000000"/>
                </a:solidFill>
              </a:rPr>
              <a:t>If</a:t>
            </a:r>
            <a:r>
              <a:rPr lang="ru-RU" altLang="ru-RU" sz="2000" dirty="0" smtClean="0">
                <a:solidFill>
                  <a:srgbClr val="000000"/>
                </a:solidFill>
              </a:rPr>
              <a:t> </a:t>
            </a:r>
            <a:r>
              <a:rPr lang="ru-RU" altLang="ru-RU" sz="2000" dirty="0" err="1">
                <a:solidFill>
                  <a:srgbClr val="000000"/>
                </a:solidFill>
              </a:rPr>
              <a:t>Random</a:t>
            </a:r>
            <a:r>
              <a:rPr lang="ru-RU" altLang="ru-RU" sz="2000" dirty="0">
                <a:solidFill>
                  <a:srgbClr val="000000"/>
                </a:solidFill>
              </a:rPr>
              <a:t> </a:t>
            </a:r>
            <a:r>
              <a:rPr lang="ru-RU" altLang="ru-RU" sz="2000" dirty="0" err="1">
                <a:solidFill>
                  <a:srgbClr val="000000"/>
                </a:solidFill>
              </a:rPr>
              <a:t>Forest</a:t>
            </a:r>
            <a:r>
              <a:rPr lang="ru-RU" altLang="ru-RU" sz="2000" dirty="0">
                <a:solidFill>
                  <a:srgbClr val="000000"/>
                </a:solidFill>
              </a:rPr>
              <a:t> </a:t>
            </a:r>
            <a:r>
              <a:rPr lang="ru-RU" altLang="ru-RU" sz="2000" dirty="0" err="1">
                <a:solidFill>
                  <a:srgbClr val="000000"/>
                </a:solidFill>
              </a:rPr>
              <a:t>is</a:t>
            </a:r>
            <a:r>
              <a:rPr lang="ru-RU" altLang="ru-RU" sz="2000" dirty="0">
                <a:solidFill>
                  <a:srgbClr val="000000"/>
                </a:solidFill>
              </a:rPr>
              <a:t> </a:t>
            </a:r>
            <a:r>
              <a:rPr lang="ru-RU" altLang="ru-RU" sz="2000" dirty="0" err="1">
                <a:solidFill>
                  <a:srgbClr val="000000"/>
                </a:solidFill>
              </a:rPr>
              <a:t>used</a:t>
            </a:r>
            <a:r>
              <a:rPr lang="ru-RU" altLang="ru-RU" sz="2000" dirty="0">
                <a:solidFill>
                  <a:srgbClr val="000000"/>
                </a:solidFill>
              </a:rPr>
              <a:t> </a:t>
            </a:r>
            <a:r>
              <a:rPr lang="ru-RU" altLang="ru-RU" sz="2000" dirty="0" err="1">
                <a:solidFill>
                  <a:srgbClr val="000000"/>
                </a:solidFill>
              </a:rPr>
              <a:t>for</a:t>
            </a:r>
            <a:r>
              <a:rPr lang="ru-RU" altLang="ru-RU" sz="2000" dirty="0">
                <a:solidFill>
                  <a:srgbClr val="000000"/>
                </a:solidFill>
              </a:rPr>
              <a:t> </a:t>
            </a:r>
            <a:r>
              <a:rPr lang="ru-RU" altLang="ru-RU" sz="2000" dirty="0" err="1">
                <a:solidFill>
                  <a:srgbClr val="000000"/>
                </a:solidFill>
              </a:rPr>
              <a:t>feature</a:t>
            </a:r>
            <a:r>
              <a:rPr lang="ru-RU" altLang="ru-RU" sz="2000" dirty="0">
                <a:solidFill>
                  <a:srgbClr val="000000"/>
                </a:solidFill>
              </a:rPr>
              <a:t> </a:t>
            </a:r>
            <a:r>
              <a:rPr lang="ru-RU" altLang="ru-RU" sz="2000" dirty="0" err="1">
                <a:solidFill>
                  <a:srgbClr val="000000"/>
                </a:solidFill>
              </a:rPr>
              <a:t>selection</a:t>
            </a:r>
            <a:r>
              <a:rPr lang="ru-RU" altLang="ru-RU" sz="2000" dirty="0">
                <a:solidFill>
                  <a:srgbClr val="000000"/>
                </a:solidFill>
              </a:rPr>
              <a:t> </a:t>
            </a:r>
            <a:r>
              <a:rPr lang="ru-RU" altLang="ru-RU" sz="2000" dirty="0" err="1">
                <a:solidFill>
                  <a:srgbClr val="000000"/>
                </a:solidFill>
              </a:rPr>
              <a:t>the</a:t>
            </a:r>
            <a:r>
              <a:rPr lang="ru-RU" altLang="ru-RU" sz="2000" dirty="0">
                <a:solidFill>
                  <a:srgbClr val="000000"/>
                </a:solidFill>
              </a:rPr>
              <a:t> </a:t>
            </a:r>
            <a:r>
              <a:rPr lang="ru-RU" altLang="ru-RU" sz="2000" dirty="0" err="1">
                <a:solidFill>
                  <a:srgbClr val="000000"/>
                </a:solidFill>
              </a:rPr>
              <a:t>importance</a:t>
            </a:r>
            <a:r>
              <a:rPr lang="ru-RU" altLang="ru-RU" sz="2000" dirty="0">
                <a:solidFill>
                  <a:srgbClr val="000000"/>
                </a:solidFill>
              </a:rPr>
              <a:t> </a:t>
            </a:r>
            <a:r>
              <a:rPr lang="ru-RU" altLang="ru-RU" sz="2000" dirty="0" err="1">
                <a:solidFill>
                  <a:srgbClr val="000000"/>
                </a:solidFill>
              </a:rPr>
              <a:t>can</a:t>
            </a:r>
            <a:r>
              <a:rPr lang="ru-RU" altLang="ru-RU" sz="2000" dirty="0">
                <a:solidFill>
                  <a:srgbClr val="000000"/>
                </a:solidFill>
              </a:rPr>
              <a:t> </a:t>
            </a:r>
            <a:r>
              <a:rPr lang="ru-RU" altLang="ru-RU" sz="2000" dirty="0" err="1">
                <a:solidFill>
                  <a:srgbClr val="000000"/>
                </a:solidFill>
              </a:rPr>
              <a:t>be</a:t>
            </a:r>
            <a:r>
              <a:rPr lang="ru-RU" altLang="ru-RU" sz="2000" dirty="0">
                <a:solidFill>
                  <a:srgbClr val="000000"/>
                </a:solidFill>
              </a:rPr>
              <a:t> </a:t>
            </a:r>
            <a:r>
              <a:rPr lang="ru-RU" altLang="ru-RU" sz="2000" dirty="0" err="1">
                <a:solidFill>
                  <a:srgbClr val="000000"/>
                </a:solidFill>
              </a:rPr>
              <a:t>calculated</a:t>
            </a:r>
            <a:r>
              <a:rPr lang="ru-RU" altLang="ru-RU" sz="2000" dirty="0">
                <a:solidFill>
                  <a:srgbClr val="000000"/>
                </a:solidFill>
              </a:rPr>
              <a:t> </a:t>
            </a:r>
            <a:r>
              <a:rPr lang="ru-RU" altLang="ru-RU" sz="2000" dirty="0" err="1">
                <a:solidFill>
                  <a:srgbClr val="000000"/>
                </a:solidFill>
              </a:rPr>
              <a:t>using</a:t>
            </a:r>
            <a:r>
              <a:rPr lang="ru-RU" altLang="ru-RU" sz="2000" dirty="0">
                <a:solidFill>
                  <a:srgbClr val="000000"/>
                </a:solidFill>
              </a:rPr>
              <a:t>:</a:t>
            </a:r>
          </a:p>
          <a:p>
            <a:pPr lvl="1" eaLnBrk="0" fontAlgn="base" hangingPunct="0">
              <a:lnSpc>
                <a:spcPct val="100000"/>
              </a:lnSpc>
              <a:spcBef>
                <a:spcPct val="0"/>
              </a:spcBef>
              <a:spcAft>
                <a:spcPct val="0"/>
              </a:spcAft>
            </a:pPr>
            <a:r>
              <a:rPr lang="ru-RU" altLang="ru-RU" sz="2000" dirty="0" err="1">
                <a:solidFill>
                  <a:srgbClr val="000000"/>
                </a:solidFill>
              </a:rPr>
              <a:t>analysis</a:t>
            </a:r>
            <a:r>
              <a:rPr lang="ru-RU" altLang="ru-RU" sz="2000" dirty="0">
                <a:solidFill>
                  <a:srgbClr val="000000"/>
                </a:solidFill>
              </a:rPr>
              <a:t> </a:t>
            </a:r>
            <a:r>
              <a:rPr lang="ru-RU" altLang="ru-RU" sz="2000" dirty="0" err="1">
                <a:solidFill>
                  <a:srgbClr val="000000"/>
                </a:solidFill>
              </a:rPr>
              <a:t>of</a:t>
            </a:r>
            <a:r>
              <a:rPr lang="ru-RU" altLang="ru-RU" sz="2000" dirty="0">
                <a:solidFill>
                  <a:srgbClr val="000000"/>
                </a:solidFill>
              </a:rPr>
              <a:t> </a:t>
            </a:r>
            <a:r>
              <a:rPr lang="ru-RU" altLang="ru-RU" sz="2000" dirty="0" err="1">
                <a:solidFill>
                  <a:srgbClr val="000000"/>
                </a:solidFill>
              </a:rPr>
              <a:t>mean</a:t>
            </a:r>
            <a:r>
              <a:rPr lang="ru-RU" altLang="ru-RU" sz="2000" dirty="0">
                <a:solidFill>
                  <a:srgbClr val="000000"/>
                </a:solidFill>
              </a:rPr>
              <a:t> </a:t>
            </a:r>
            <a:r>
              <a:rPr lang="ru-RU" altLang="ru-RU" sz="2000" dirty="0" err="1">
                <a:solidFill>
                  <a:srgbClr val="000000"/>
                </a:solidFill>
              </a:rPr>
              <a:t>decrease</a:t>
            </a:r>
            <a:r>
              <a:rPr lang="ru-RU" altLang="ru-RU" sz="2000" dirty="0">
                <a:solidFill>
                  <a:srgbClr val="000000"/>
                </a:solidFill>
              </a:rPr>
              <a:t> </a:t>
            </a:r>
            <a:r>
              <a:rPr lang="ru-RU" altLang="ru-RU" sz="2000" dirty="0" err="1">
                <a:solidFill>
                  <a:srgbClr val="000000"/>
                </a:solidFill>
              </a:rPr>
              <a:t>in</a:t>
            </a:r>
            <a:r>
              <a:rPr lang="ru-RU" altLang="ru-RU" sz="2000" dirty="0">
                <a:solidFill>
                  <a:srgbClr val="000000"/>
                </a:solidFill>
              </a:rPr>
              <a:t> </a:t>
            </a:r>
            <a:r>
              <a:rPr lang="ru-RU" altLang="ru-RU" sz="2000" dirty="0" err="1">
                <a:solidFill>
                  <a:srgbClr val="000000"/>
                </a:solidFill>
              </a:rPr>
              <a:t>impurity</a:t>
            </a:r>
            <a:r>
              <a:rPr lang="ru-RU" altLang="ru-RU" sz="2000" dirty="0">
                <a:solidFill>
                  <a:srgbClr val="000000"/>
                </a:solidFill>
              </a:rPr>
              <a:t> (MDI, </a:t>
            </a:r>
            <a:r>
              <a:rPr lang="ru-RU" altLang="ru-RU" sz="2000" dirty="0" err="1">
                <a:solidFill>
                  <a:srgbClr val="000000"/>
                </a:solidFill>
              </a:rPr>
              <a:t>using</a:t>
            </a:r>
            <a:r>
              <a:rPr lang="ru-RU" altLang="ru-RU" sz="2000" dirty="0">
                <a:solidFill>
                  <a:srgbClr val="000000"/>
                </a:solidFill>
              </a:rPr>
              <a:t> </a:t>
            </a:r>
            <a:r>
              <a:rPr lang="ru-RU" altLang="ru-RU" sz="2000" dirty="0" err="1">
                <a:solidFill>
                  <a:srgbClr val="000000"/>
                </a:solidFill>
              </a:rPr>
              <a:t>sum</a:t>
            </a:r>
            <a:r>
              <a:rPr lang="ru-RU" altLang="ru-RU" sz="2000" dirty="0">
                <a:solidFill>
                  <a:srgbClr val="000000"/>
                </a:solidFill>
              </a:rPr>
              <a:t> </a:t>
            </a:r>
            <a:r>
              <a:rPr lang="ru-RU" altLang="ru-RU" sz="2000" dirty="0" err="1">
                <a:solidFill>
                  <a:srgbClr val="000000"/>
                </a:solidFill>
              </a:rPr>
              <a:t>of</a:t>
            </a:r>
            <a:r>
              <a:rPr lang="ru-RU" altLang="ru-RU" sz="2000" dirty="0">
                <a:solidFill>
                  <a:srgbClr val="000000"/>
                </a:solidFill>
              </a:rPr>
              <a:t> </a:t>
            </a:r>
            <a:r>
              <a:rPr lang="ru-RU" altLang="ru-RU" sz="2000" dirty="0" err="1">
                <a:solidFill>
                  <a:srgbClr val="000000"/>
                </a:solidFill>
              </a:rPr>
              <a:t>Gini</a:t>
            </a:r>
            <a:r>
              <a:rPr lang="ru-RU" altLang="ru-RU" sz="2000" dirty="0">
                <a:solidFill>
                  <a:srgbClr val="000000"/>
                </a:solidFill>
              </a:rPr>
              <a:t> </a:t>
            </a:r>
            <a:r>
              <a:rPr lang="ru-RU" altLang="ru-RU" sz="2000" dirty="0" err="1">
                <a:solidFill>
                  <a:srgbClr val="000000"/>
                </a:solidFill>
              </a:rPr>
              <a:t>impurity</a:t>
            </a:r>
            <a:r>
              <a:rPr lang="ru-RU" altLang="ru-RU" sz="2000" dirty="0">
                <a:solidFill>
                  <a:srgbClr val="000000"/>
                </a:solidFill>
              </a:rPr>
              <a:t>) </a:t>
            </a:r>
            <a:r>
              <a:rPr lang="ru-RU" altLang="ru-RU" sz="2000" dirty="0" err="1">
                <a:solidFill>
                  <a:srgbClr val="000000"/>
                </a:solidFill>
              </a:rPr>
              <a:t>for</a:t>
            </a:r>
            <a:r>
              <a:rPr lang="ru-RU" altLang="ru-RU" sz="2000" dirty="0">
                <a:solidFill>
                  <a:srgbClr val="000000"/>
                </a:solidFill>
              </a:rPr>
              <a:t> </a:t>
            </a:r>
            <a:r>
              <a:rPr lang="ru-RU" altLang="ru-RU" sz="2000" dirty="0" err="1">
                <a:solidFill>
                  <a:srgbClr val="000000"/>
                </a:solidFill>
              </a:rPr>
              <a:t>each</a:t>
            </a:r>
            <a:r>
              <a:rPr lang="ru-RU" altLang="ru-RU" sz="2000" dirty="0">
                <a:solidFill>
                  <a:srgbClr val="000000"/>
                </a:solidFill>
              </a:rPr>
              <a:t> </a:t>
            </a:r>
            <a:r>
              <a:rPr lang="ru-RU" altLang="ru-RU" sz="2000" dirty="0" err="1">
                <a:solidFill>
                  <a:srgbClr val="000000"/>
                </a:solidFill>
              </a:rPr>
              <a:t>feature</a:t>
            </a:r>
            <a:r>
              <a:rPr lang="ru-RU" altLang="ru-RU" sz="2000" dirty="0">
                <a:solidFill>
                  <a:srgbClr val="000000"/>
                </a:solidFill>
              </a:rPr>
              <a:t>;</a:t>
            </a:r>
          </a:p>
          <a:p>
            <a:pPr lvl="1" eaLnBrk="0" fontAlgn="base" hangingPunct="0">
              <a:lnSpc>
                <a:spcPct val="100000"/>
              </a:lnSpc>
              <a:spcBef>
                <a:spcPct val="0"/>
              </a:spcBef>
              <a:spcAft>
                <a:spcPct val="0"/>
              </a:spcAft>
            </a:pPr>
            <a:r>
              <a:rPr lang="ru-RU" altLang="ru-RU" sz="2000" dirty="0" err="1">
                <a:solidFill>
                  <a:srgbClr val="000000"/>
                </a:solidFill>
              </a:rPr>
              <a:t>mean</a:t>
            </a:r>
            <a:r>
              <a:rPr lang="ru-RU" altLang="ru-RU" sz="2000" dirty="0">
                <a:solidFill>
                  <a:srgbClr val="000000"/>
                </a:solidFill>
              </a:rPr>
              <a:t> </a:t>
            </a:r>
            <a:r>
              <a:rPr lang="ru-RU" altLang="ru-RU" sz="2000" dirty="0" err="1">
                <a:solidFill>
                  <a:srgbClr val="000000"/>
                </a:solidFill>
              </a:rPr>
              <a:t>decrease</a:t>
            </a:r>
            <a:r>
              <a:rPr lang="ru-RU" altLang="ru-RU" sz="2000" dirty="0">
                <a:solidFill>
                  <a:srgbClr val="000000"/>
                </a:solidFill>
              </a:rPr>
              <a:t> </a:t>
            </a:r>
            <a:r>
              <a:rPr lang="ru-RU" altLang="ru-RU" sz="2000" dirty="0" err="1">
                <a:solidFill>
                  <a:srgbClr val="000000"/>
                </a:solidFill>
              </a:rPr>
              <a:t>in</a:t>
            </a:r>
            <a:r>
              <a:rPr lang="ru-RU" altLang="ru-RU" sz="2000" dirty="0">
                <a:solidFill>
                  <a:srgbClr val="000000"/>
                </a:solidFill>
              </a:rPr>
              <a:t> </a:t>
            </a:r>
            <a:r>
              <a:rPr lang="ru-RU" altLang="ru-RU" sz="2000" dirty="0" err="1">
                <a:solidFill>
                  <a:srgbClr val="000000"/>
                </a:solidFill>
              </a:rPr>
              <a:t>accuracy</a:t>
            </a:r>
            <a:r>
              <a:rPr lang="ru-RU" altLang="ru-RU" sz="2000" dirty="0">
                <a:solidFill>
                  <a:srgbClr val="000000"/>
                </a:solidFill>
              </a:rPr>
              <a:t> (MDA) </a:t>
            </a:r>
            <a:r>
              <a:rPr lang="ru-RU" altLang="ru-RU" sz="2000" dirty="0" err="1">
                <a:solidFill>
                  <a:srgbClr val="000000"/>
                </a:solidFill>
              </a:rPr>
              <a:t>by</a:t>
            </a:r>
            <a:r>
              <a:rPr lang="ru-RU" altLang="ru-RU" sz="2000" dirty="0">
                <a:solidFill>
                  <a:srgbClr val="000000"/>
                </a:solidFill>
              </a:rPr>
              <a:t> </a:t>
            </a:r>
            <a:r>
              <a:rPr lang="ru-RU" altLang="ru-RU" sz="2000" dirty="0" err="1">
                <a:solidFill>
                  <a:srgbClr val="000000"/>
                </a:solidFill>
              </a:rPr>
              <a:t>replacing</a:t>
            </a:r>
            <a:r>
              <a:rPr lang="ru-RU" altLang="ru-RU" sz="2000" dirty="0">
                <a:solidFill>
                  <a:srgbClr val="000000"/>
                </a:solidFill>
              </a:rPr>
              <a:t> </a:t>
            </a:r>
            <a:r>
              <a:rPr lang="ru-RU" altLang="ru-RU" sz="2000" dirty="0" err="1">
                <a:solidFill>
                  <a:srgbClr val="000000"/>
                </a:solidFill>
              </a:rPr>
              <a:t>of</a:t>
            </a:r>
            <a:r>
              <a:rPr lang="ru-RU" altLang="ru-RU" sz="2000" dirty="0">
                <a:solidFill>
                  <a:srgbClr val="000000"/>
                </a:solidFill>
              </a:rPr>
              <a:t> </a:t>
            </a:r>
            <a:r>
              <a:rPr lang="ru-RU" altLang="ru-RU" sz="2000" dirty="0" err="1">
                <a:solidFill>
                  <a:srgbClr val="000000"/>
                </a:solidFill>
              </a:rPr>
              <a:t>feature</a:t>
            </a:r>
            <a:r>
              <a:rPr lang="ru-RU" altLang="ru-RU" sz="2000" dirty="0">
                <a:solidFill>
                  <a:srgbClr val="000000"/>
                </a:solidFill>
              </a:rPr>
              <a:t> (</a:t>
            </a:r>
            <a:r>
              <a:rPr lang="ru-RU" altLang="ru-RU" sz="2000" dirty="0" err="1">
                <a:solidFill>
                  <a:srgbClr val="000000"/>
                </a:solidFill>
              </a:rPr>
              <a:t>variable</a:t>
            </a:r>
            <a:r>
              <a:rPr lang="ru-RU" altLang="ru-RU" sz="2000" dirty="0">
                <a:solidFill>
                  <a:srgbClr val="000000"/>
                </a:solidFill>
              </a:rPr>
              <a:t>, </a:t>
            </a:r>
            <a:r>
              <a:rPr lang="ru-RU" altLang="ru-RU" sz="2000" dirty="0" err="1">
                <a:solidFill>
                  <a:srgbClr val="000000"/>
                </a:solidFill>
              </a:rPr>
              <a:t>column</a:t>
            </a:r>
            <a:r>
              <a:rPr lang="ru-RU" altLang="ru-RU" sz="2000" dirty="0">
                <a:solidFill>
                  <a:srgbClr val="000000"/>
                </a:solidFill>
              </a:rPr>
              <a:t>) </a:t>
            </a:r>
            <a:r>
              <a:rPr lang="ru-RU" altLang="ru-RU" sz="2000" dirty="0" err="1">
                <a:solidFill>
                  <a:srgbClr val="000000"/>
                </a:solidFill>
              </a:rPr>
              <a:t>on</a:t>
            </a:r>
            <a:r>
              <a:rPr lang="ru-RU" altLang="ru-RU" sz="2000" dirty="0">
                <a:solidFill>
                  <a:srgbClr val="000000"/>
                </a:solidFill>
              </a:rPr>
              <a:t> </a:t>
            </a:r>
            <a:r>
              <a:rPr lang="ru-RU" altLang="ru-RU" sz="2000" dirty="0" err="1">
                <a:solidFill>
                  <a:srgbClr val="000000"/>
                </a:solidFill>
              </a:rPr>
              <a:t>the</a:t>
            </a:r>
            <a:r>
              <a:rPr lang="ru-RU" altLang="ru-RU" sz="2000" dirty="0">
                <a:solidFill>
                  <a:srgbClr val="000000"/>
                </a:solidFill>
              </a:rPr>
              <a:t> </a:t>
            </a:r>
            <a:r>
              <a:rPr lang="ru-RU" altLang="ru-RU" sz="2000" dirty="0" err="1">
                <a:solidFill>
                  <a:srgbClr val="000000"/>
                </a:solidFill>
              </a:rPr>
              <a:t>noise</a:t>
            </a:r>
            <a:r>
              <a:rPr lang="ru-RU" altLang="ru-RU" sz="2000" dirty="0">
                <a:solidFill>
                  <a:srgbClr val="000000"/>
                </a:solidFill>
              </a:rPr>
              <a:t> </a:t>
            </a:r>
            <a:r>
              <a:rPr lang="ru-RU" altLang="ru-RU" sz="2000" dirty="0" err="1">
                <a:solidFill>
                  <a:srgbClr val="000000"/>
                </a:solidFill>
              </a:rPr>
              <a:t>with</a:t>
            </a:r>
            <a:r>
              <a:rPr lang="ru-RU" altLang="ru-RU" sz="2000" dirty="0">
                <a:solidFill>
                  <a:srgbClr val="000000"/>
                </a:solidFill>
              </a:rPr>
              <a:t> </a:t>
            </a:r>
            <a:r>
              <a:rPr lang="ru-RU" altLang="ru-RU" sz="2000" dirty="0" err="1">
                <a:solidFill>
                  <a:srgbClr val="000000"/>
                </a:solidFill>
              </a:rPr>
              <a:t>similar</a:t>
            </a:r>
            <a:r>
              <a:rPr lang="ru-RU" altLang="ru-RU" sz="2000" dirty="0">
                <a:solidFill>
                  <a:srgbClr val="000000"/>
                </a:solidFill>
              </a:rPr>
              <a:t> </a:t>
            </a:r>
            <a:r>
              <a:rPr lang="ru-RU" altLang="ru-RU" sz="2000" dirty="0" err="1">
                <a:solidFill>
                  <a:srgbClr val="000000"/>
                </a:solidFill>
              </a:rPr>
              <a:t>distribution</a:t>
            </a:r>
            <a:endParaRPr lang="ru-RU" altLang="ru-RU" sz="2000" dirty="0">
              <a:solidFill>
                <a:srgbClr val="000000"/>
              </a:solidFill>
            </a:endParaRPr>
          </a:p>
          <a:p>
            <a:pPr eaLnBrk="0" fontAlgn="base" hangingPunct="0">
              <a:lnSpc>
                <a:spcPct val="100000"/>
              </a:lnSpc>
              <a:spcBef>
                <a:spcPct val="0"/>
              </a:spcBef>
              <a:spcAft>
                <a:spcPct val="0"/>
              </a:spcAft>
            </a:pPr>
            <a:r>
              <a:rPr lang="ru-RU" altLang="ru-RU" sz="2000" dirty="0" err="1">
                <a:solidFill>
                  <a:srgbClr val="000000"/>
                </a:solidFill>
              </a:rPr>
              <a:t>or</a:t>
            </a:r>
            <a:r>
              <a:rPr lang="ru-RU" altLang="ru-RU" sz="2000" dirty="0">
                <a:solidFill>
                  <a:srgbClr val="000000"/>
                </a:solidFill>
              </a:rPr>
              <a:t> </a:t>
            </a:r>
            <a:r>
              <a:rPr lang="ru-RU" altLang="ru-RU" sz="2000" dirty="0" err="1">
                <a:solidFill>
                  <a:srgbClr val="000000"/>
                </a:solidFill>
              </a:rPr>
              <a:t>by</a:t>
            </a:r>
            <a:r>
              <a:rPr lang="ru-RU" altLang="ru-RU" sz="2000" dirty="0">
                <a:solidFill>
                  <a:srgbClr val="000000"/>
                </a:solidFill>
              </a:rPr>
              <a:t> </a:t>
            </a:r>
            <a:r>
              <a:rPr lang="ru-RU" altLang="ru-RU" sz="2000" dirty="0" err="1">
                <a:solidFill>
                  <a:srgbClr val="000000"/>
                </a:solidFill>
              </a:rPr>
              <a:t>permutation</a:t>
            </a:r>
            <a:r>
              <a:rPr lang="ru-RU" altLang="ru-RU" sz="2000" dirty="0">
                <a:solidFill>
                  <a:srgbClr val="000000"/>
                </a:solidFill>
              </a:rPr>
              <a:t> (</a:t>
            </a:r>
            <a:r>
              <a:rPr lang="ru-RU" altLang="ru-RU" sz="2000" dirty="0" err="1">
                <a:solidFill>
                  <a:srgbClr val="000000"/>
                </a:solidFill>
              </a:rPr>
              <a:t>shuffle</a:t>
            </a:r>
            <a:r>
              <a:rPr lang="ru-RU" altLang="ru-RU" sz="2000" dirty="0">
                <a:solidFill>
                  <a:srgbClr val="000000"/>
                </a:solidFill>
              </a:rPr>
              <a:t>) </a:t>
            </a:r>
            <a:r>
              <a:rPr lang="ru-RU" altLang="ru-RU" sz="2000" dirty="0" err="1">
                <a:solidFill>
                  <a:srgbClr val="000000"/>
                </a:solidFill>
              </a:rPr>
              <a:t>its</a:t>
            </a:r>
            <a:r>
              <a:rPr lang="ru-RU" altLang="ru-RU" sz="2000" dirty="0">
                <a:solidFill>
                  <a:srgbClr val="000000"/>
                </a:solidFill>
              </a:rPr>
              <a:t> </a:t>
            </a:r>
            <a:r>
              <a:rPr lang="ru-RU" altLang="ru-RU" sz="2000" dirty="0" err="1">
                <a:solidFill>
                  <a:srgbClr val="000000"/>
                </a:solidFill>
              </a:rPr>
              <a:t>values</a:t>
            </a:r>
            <a:r>
              <a:rPr lang="ru-RU" altLang="ru-RU" sz="2000" dirty="0">
                <a:solidFill>
                  <a:srgbClr val="000000"/>
                </a:solidFill>
              </a:rPr>
              <a:t> (</a:t>
            </a:r>
            <a:r>
              <a:rPr lang="ru-RU" altLang="ru-RU" sz="2000" u="sng" dirty="0" err="1">
                <a:solidFill>
                  <a:srgbClr val="000000"/>
                </a:solidFill>
              </a:rPr>
              <a:t>permutaed</a:t>
            </a:r>
            <a:r>
              <a:rPr lang="ru-RU" altLang="ru-RU" sz="2000" u="sng" dirty="0">
                <a:solidFill>
                  <a:srgbClr val="000000"/>
                </a:solidFill>
              </a:rPr>
              <a:t> </a:t>
            </a:r>
            <a:r>
              <a:rPr lang="ru-RU" altLang="ru-RU" sz="2000" u="sng" dirty="0" err="1">
                <a:solidFill>
                  <a:srgbClr val="000000"/>
                </a:solidFill>
              </a:rPr>
              <a:t>feature</a:t>
            </a:r>
            <a:r>
              <a:rPr lang="ru-RU" altLang="ru-RU" sz="2000" u="sng" dirty="0">
                <a:solidFill>
                  <a:srgbClr val="000000"/>
                </a:solidFill>
              </a:rPr>
              <a:t> </a:t>
            </a:r>
            <a:r>
              <a:rPr lang="ru-RU" altLang="ru-RU" sz="2000" u="sng" dirty="0" err="1">
                <a:solidFill>
                  <a:srgbClr val="000000"/>
                </a:solidFill>
              </a:rPr>
              <a:t>is</a:t>
            </a:r>
            <a:r>
              <a:rPr lang="ru-RU" altLang="ru-RU" sz="2000" u="sng" dirty="0">
                <a:solidFill>
                  <a:srgbClr val="000000"/>
                </a:solidFill>
              </a:rPr>
              <a:t> </a:t>
            </a:r>
            <a:r>
              <a:rPr lang="ru-RU" altLang="ru-RU" sz="2000" u="sng" dirty="0" err="1">
                <a:solidFill>
                  <a:srgbClr val="000000"/>
                </a:solidFill>
              </a:rPr>
              <a:t>almost</a:t>
            </a:r>
            <a:r>
              <a:rPr lang="ru-RU" altLang="ru-RU" sz="2000" u="sng" dirty="0">
                <a:solidFill>
                  <a:srgbClr val="000000"/>
                </a:solidFill>
              </a:rPr>
              <a:t> </a:t>
            </a:r>
            <a:r>
              <a:rPr lang="ru-RU" altLang="ru-RU" sz="2000" u="sng" dirty="0" err="1">
                <a:solidFill>
                  <a:srgbClr val="000000"/>
                </a:solidFill>
              </a:rPr>
              <a:t>the</a:t>
            </a:r>
            <a:r>
              <a:rPr lang="ru-RU" altLang="ru-RU" sz="2000" u="sng" dirty="0">
                <a:solidFill>
                  <a:srgbClr val="000000"/>
                </a:solidFill>
              </a:rPr>
              <a:t> </a:t>
            </a:r>
            <a:r>
              <a:rPr lang="ru-RU" altLang="ru-RU" sz="2000" u="sng" dirty="0" err="1">
                <a:solidFill>
                  <a:srgbClr val="000000"/>
                </a:solidFill>
              </a:rPr>
              <a:t>noise</a:t>
            </a:r>
            <a:r>
              <a:rPr lang="ru-RU" altLang="ru-RU" sz="2000" u="sng" dirty="0">
                <a:solidFill>
                  <a:srgbClr val="000000"/>
                </a:solidFill>
              </a:rPr>
              <a:t> </a:t>
            </a:r>
            <a:r>
              <a:rPr lang="ru-RU" altLang="ru-RU" sz="2000" u="sng" dirty="0" err="1">
                <a:solidFill>
                  <a:srgbClr val="000000"/>
                </a:solidFill>
              </a:rPr>
              <a:t>with</a:t>
            </a:r>
            <a:r>
              <a:rPr lang="ru-RU" altLang="ru-RU" sz="2000" u="sng" dirty="0">
                <a:solidFill>
                  <a:srgbClr val="000000"/>
                </a:solidFill>
              </a:rPr>
              <a:t> </a:t>
            </a:r>
            <a:r>
              <a:rPr lang="ru-RU" altLang="ru-RU" sz="2000" u="sng" dirty="0" err="1">
                <a:solidFill>
                  <a:srgbClr val="000000"/>
                </a:solidFill>
              </a:rPr>
              <a:t>the</a:t>
            </a:r>
            <a:r>
              <a:rPr lang="ru-RU" altLang="ru-RU" sz="2000" u="sng" dirty="0">
                <a:solidFill>
                  <a:srgbClr val="000000"/>
                </a:solidFill>
              </a:rPr>
              <a:t> </a:t>
            </a:r>
            <a:r>
              <a:rPr lang="ru-RU" altLang="ru-RU" sz="2000" u="sng" dirty="0" err="1">
                <a:solidFill>
                  <a:srgbClr val="000000"/>
                </a:solidFill>
              </a:rPr>
              <a:t>same</a:t>
            </a:r>
            <a:r>
              <a:rPr lang="ru-RU" altLang="ru-RU" sz="2000" u="sng" dirty="0">
                <a:solidFill>
                  <a:srgbClr val="000000"/>
                </a:solidFill>
              </a:rPr>
              <a:t> </a:t>
            </a:r>
            <a:r>
              <a:rPr lang="ru-RU" altLang="ru-RU" sz="2000" u="sng" dirty="0" err="1">
                <a:solidFill>
                  <a:srgbClr val="000000"/>
                </a:solidFill>
              </a:rPr>
              <a:t>distribution</a:t>
            </a:r>
            <a:r>
              <a:rPr lang="ru-RU" altLang="ru-RU" sz="2000" u="sng" dirty="0">
                <a:solidFill>
                  <a:srgbClr val="000000"/>
                </a:solidFill>
              </a:rPr>
              <a:t> </a:t>
            </a:r>
            <a:r>
              <a:rPr lang="ru-RU" altLang="ru-RU" sz="2000" u="sng" dirty="0" err="1">
                <a:solidFill>
                  <a:srgbClr val="000000"/>
                </a:solidFill>
              </a:rPr>
              <a:t>as</a:t>
            </a:r>
            <a:r>
              <a:rPr lang="ru-RU" altLang="ru-RU" sz="2000" u="sng" dirty="0">
                <a:solidFill>
                  <a:srgbClr val="000000"/>
                </a:solidFill>
              </a:rPr>
              <a:t> </a:t>
            </a:r>
            <a:r>
              <a:rPr lang="ru-RU" altLang="ru-RU" sz="2000" u="sng" dirty="0" err="1">
                <a:solidFill>
                  <a:srgbClr val="000000"/>
                </a:solidFill>
              </a:rPr>
              <a:t>the</a:t>
            </a:r>
            <a:r>
              <a:rPr lang="ru-RU" altLang="ru-RU" sz="2000" u="sng" dirty="0">
                <a:solidFill>
                  <a:srgbClr val="000000"/>
                </a:solidFill>
              </a:rPr>
              <a:t> </a:t>
            </a:r>
            <a:r>
              <a:rPr lang="ru-RU" altLang="ru-RU" sz="2000" u="sng" dirty="0" err="1">
                <a:solidFill>
                  <a:srgbClr val="000000"/>
                </a:solidFill>
              </a:rPr>
              <a:t>feature</a:t>
            </a:r>
            <a:r>
              <a:rPr lang="ru-RU" altLang="ru-RU" sz="2000" dirty="0">
                <a:solidFill>
                  <a:srgbClr val="000000"/>
                </a:solidFill>
              </a:rPr>
              <a:t>);</a:t>
            </a:r>
          </a:p>
          <a:p>
            <a:pPr lvl="1" eaLnBrk="0" fontAlgn="base" hangingPunct="0">
              <a:lnSpc>
                <a:spcPct val="100000"/>
              </a:lnSpc>
              <a:spcBef>
                <a:spcPct val="0"/>
              </a:spcBef>
              <a:spcAft>
                <a:spcPct val="0"/>
              </a:spcAft>
            </a:pPr>
            <a:r>
              <a:rPr lang="ru-RU" altLang="ru-RU" sz="2000" dirty="0" err="1">
                <a:solidFill>
                  <a:srgbClr val="000000"/>
                </a:solidFill>
              </a:rPr>
              <a:t>by</a:t>
            </a:r>
            <a:r>
              <a:rPr lang="ru-RU" altLang="ru-RU" sz="2000" dirty="0">
                <a:solidFill>
                  <a:srgbClr val="000000"/>
                </a:solidFill>
              </a:rPr>
              <a:t> </a:t>
            </a:r>
            <a:r>
              <a:rPr lang="ru-RU" altLang="ru-RU" sz="2000" dirty="0" err="1">
                <a:solidFill>
                  <a:srgbClr val="000000"/>
                </a:solidFill>
              </a:rPr>
              <a:t>performs</a:t>
            </a:r>
            <a:r>
              <a:rPr lang="ru-RU" altLang="ru-RU" sz="2000" dirty="0">
                <a:solidFill>
                  <a:srgbClr val="000000"/>
                </a:solidFill>
              </a:rPr>
              <a:t> </a:t>
            </a:r>
            <a:r>
              <a:rPr lang="ru-RU" altLang="ru-RU" sz="2000" dirty="0" err="1">
                <a:solidFill>
                  <a:srgbClr val="000000"/>
                </a:solidFill>
              </a:rPr>
              <a:t>on</a:t>
            </a:r>
            <a:r>
              <a:rPr lang="ru-RU" altLang="ru-RU" sz="2000" dirty="0">
                <a:solidFill>
                  <a:srgbClr val="000000"/>
                </a:solidFill>
              </a:rPr>
              <a:t> </a:t>
            </a:r>
            <a:r>
              <a:rPr lang="ru-RU" altLang="ru-RU" sz="2000" dirty="0" err="1">
                <a:solidFill>
                  <a:srgbClr val="000000"/>
                </a:solidFill>
              </a:rPr>
              <a:t>all</a:t>
            </a:r>
            <a:r>
              <a:rPr lang="ru-RU" altLang="ru-RU" sz="2000" dirty="0">
                <a:solidFill>
                  <a:srgbClr val="000000"/>
                </a:solidFill>
              </a:rPr>
              <a:t> </a:t>
            </a:r>
            <a:r>
              <a:rPr lang="ru-RU" altLang="ru-RU" sz="2000" dirty="0" err="1">
                <a:solidFill>
                  <a:srgbClr val="000000"/>
                </a:solidFill>
              </a:rPr>
              <a:t>variables</a:t>
            </a:r>
            <a:r>
              <a:rPr lang="ru-RU" altLang="ru-RU" sz="2000" dirty="0">
                <a:solidFill>
                  <a:srgbClr val="000000"/>
                </a:solidFill>
              </a:rPr>
              <a:t> </a:t>
            </a:r>
            <a:r>
              <a:rPr lang="ru-RU" altLang="ru-RU" sz="2000" dirty="0" err="1">
                <a:solidFill>
                  <a:srgbClr val="000000"/>
                </a:solidFill>
              </a:rPr>
              <a:t>at</a:t>
            </a:r>
            <a:r>
              <a:rPr lang="ru-RU" altLang="ru-RU" sz="2000" dirty="0">
                <a:solidFill>
                  <a:srgbClr val="000000"/>
                </a:solidFill>
              </a:rPr>
              <a:t> </a:t>
            </a:r>
            <a:r>
              <a:rPr lang="ru-RU" altLang="ru-RU" sz="2000" dirty="0" err="1">
                <a:solidFill>
                  <a:srgbClr val="000000"/>
                </a:solidFill>
              </a:rPr>
              <a:t>the</a:t>
            </a:r>
            <a:r>
              <a:rPr lang="ru-RU" altLang="ru-RU" sz="2000" dirty="0">
                <a:solidFill>
                  <a:srgbClr val="000000"/>
                </a:solidFill>
              </a:rPr>
              <a:t> </a:t>
            </a:r>
            <a:r>
              <a:rPr lang="ru-RU" altLang="ru-RU" sz="2000" dirty="0" err="1">
                <a:solidFill>
                  <a:srgbClr val="000000"/>
                </a:solidFill>
              </a:rPr>
              <a:t>same</a:t>
            </a:r>
            <a:r>
              <a:rPr lang="ru-RU" altLang="ru-RU" sz="2000" dirty="0">
                <a:solidFill>
                  <a:srgbClr val="000000"/>
                </a:solidFill>
              </a:rPr>
              <a:t> </a:t>
            </a:r>
            <a:r>
              <a:rPr lang="ru-RU" altLang="ru-RU" sz="2000" dirty="0" err="1">
                <a:solidFill>
                  <a:srgbClr val="000000"/>
                </a:solidFill>
              </a:rPr>
              <a:t>time</a:t>
            </a:r>
            <a:r>
              <a:rPr lang="ru-RU" altLang="ru-RU" sz="2000" dirty="0">
                <a:solidFill>
                  <a:srgbClr val="000000"/>
                </a:solidFill>
              </a:rPr>
              <a:t> </a:t>
            </a:r>
            <a:r>
              <a:rPr lang="ru-RU" altLang="ru-RU" sz="2000" dirty="0" err="1">
                <a:solidFill>
                  <a:srgbClr val="000000"/>
                </a:solidFill>
              </a:rPr>
              <a:t>and</a:t>
            </a:r>
            <a:r>
              <a:rPr lang="ru-RU" altLang="ru-RU" sz="2000" dirty="0">
                <a:solidFill>
                  <a:srgbClr val="000000"/>
                </a:solidFill>
              </a:rPr>
              <a:t> </a:t>
            </a:r>
            <a:r>
              <a:rPr lang="ru-RU" altLang="ru-RU" sz="2000" dirty="0" err="1">
                <a:solidFill>
                  <a:srgbClr val="000000"/>
                </a:solidFill>
              </a:rPr>
              <a:t>concatenates</a:t>
            </a:r>
            <a:r>
              <a:rPr lang="ru-RU" altLang="ru-RU" sz="2000" dirty="0">
                <a:solidFill>
                  <a:srgbClr val="000000"/>
                </a:solidFill>
              </a:rPr>
              <a:t> </a:t>
            </a:r>
            <a:r>
              <a:rPr lang="ru-RU" altLang="ru-RU" sz="2000" dirty="0" err="1">
                <a:solidFill>
                  <a:srgbClr val="000000"/>
                </a:solidFill>
              </a:rPr>
              <a:t>the</a:t>
            </a:r>
            <a:r>
              <a:rPr lang="ru-RU" altLang="ru-RU" sz="2000" dirty="0">
                <a:solidFill>
                  <a:srgbClr val="000000"/>
                </a:solidFill>
              </a:rPr>
              <a:t> </a:t>
            </a:r>
            <a:r>
              <a:rPr lang="ru-RU" altLang="ru-RU" sz="2000" dirty="0" err="1">
                <a:solidFill>
                  <a:srgbClr val="000000"/>
                </a:solidFill>
              </a:rPr>
              <a:t>noised</a:t>
            </a:r>
            <a:r>
              <a:rPr lang="ru-RU" altLang="ru-RU" sz="2000" dirty="0">
                <a:solidFill>
                  <a:srgbClr val="000000"/>
                </a:solidFill>
              </a:rPr>
              <a:t> </a:t>
            </a:r>
            <a:r>
              <a:rPr lang="ru-RU" altLang="ru-RU" sz="2000" dirty="0" err="1">
                <a:solidFill>
                  <a:srgbClr val="000000"/>
                </a:solidFill>
              </a:rPr>
              <a:t>features</a:t>
            </a:r>
            <a:r>
              <a:rPr lang="ru-RU" altLang="ru-RU" sz="2000" dirty="0">
                <a:solidFill>
                  <a:srgbClr val="000000"/>
                </a:solidFill>
              </a:rPr>
              <a:t>(</a:t>
            </a:r>
            <a:r>
              <a:rPr lang="ru-RU" altLang="ru-RU" sz="2000" dirty="0" err="1">
                <a:solidFill>
                  <a:srgbClr val="000000"/>
                </a:solidFill>
              </a:rPr>
              <a:t>shuffled</a:t>
            </a:r>
            <a:r>
              <a:rPr lang="ru-RU" altLang="ru-RU" sz="2000" dirty="0">
                <a:solidFill>
                  <a:srgbClr val="000000"/>
                </a:solidFill>
              </a:rPr>
              <a:t>) </a:t>
            </a:r>
            <a:r>
              <a:rPr lang="ru-RU" altLang="ru-RU" sz="2000" dirty="0" err="1">
                <a:solidFill>
                  <a:srgbClr val="000000"/>
                </a:solidFill>
              </a:rPr>
              <a:t>with</a:t>
            </a:r>
            <a:r>
              <a:rPr lang="ru-RU" altLang="ru-RU" sz="2000" dirty="0">
                <a:solidFill>
                  <a:srgbClr val="000000"/>
                </a:solidFill>
              </a:rPr>
              <a:t> </a:t>
            </a:r>
            <a:r>
              <a:rPr lang="ru-RU" altLang="ru-RU" sz="2000" dirty="0" err="1">
                <a:solidFill>
                  <a:srgbClr val="000000"/>
                </a:solidFill>
              </a:rPr>
              <a:t>the</a:t>
            </a:r>
            <a:r>
              <a:rPr lang="ru-RU" altLang="ru-RU" sz="2000" dirty="0">
                <a:solidFill>
                  <a:srgbClr val="000000"/>
                </a:solidFill>
              </a:rPr>
              <a:t> </a:t>
            </a:r>
            <a:r>
              <a:rPr lang="ru-RU" altLang="ru-RU" sz="2000" dirty="0" err="1">
                <a:solidFill>
                  <a:srgbClr val="000000"/>
                </a:solidFill>
              </a:rPr>
              <a:t>original</a:t>
            </a:r>
            <a:r>
              <a:rPr lang="ru-RU" altLang="ru-RU" sz="2000" dirty="0">
                <a:solidFill>
                  <a:srgbClr val="000000"/>
                </a:solidFill>
              </a:rPr>
              <a:t> </a:t>
            </a:r>
            <a:r>
              <a:rPr lang="ru-RU" altLang="ru-RU" sz="2000" dirty="0" err="1">
                <a:solidFill>
                  <a:srgbClr val="000000"/>
                </a:solidFill>
              </a:rPr>
              <a:t>ones</a:t>
            </a:r>
            <a:r>
              <a:rPr lang="ru-RU" altLang="ru-RU" sz="2000" dirty="0">
                <a:solidFill>
                  <a:srgbClr val="000000"/>
                </a:solidFill>
              </a:rPr>
              <a:t> (</a:t>
            </a:r>
            <a:r>
              <a:rPr lang="ru-RU" altLang="ru-RU" sz="2000" dirty="0" err="1">
                <a:solidFill>
                  <a:srgbClr val="000000"/>
                </a:solidFill>
              </a:rPr>
              <a:t>Boruta</a:t>
            </a:r>
            <a:r>
              <a:rPr lang="ru-RU" altLang="ru-RU" sz="2000" dirty="0">
                <a:solidFill>
                  <a:srgbClr val="000000"/>
                </a:solidFill>
              </a:rPr>
              <a:t>).</a:t>
            </a:r>
          </a:p>
          <a:p>
            <a:pPr eaLnBrk="0" fontAlgn="base" hangingPunct="0">
              <a:lnSpc>
                <a:spcPct val="100000"/>
              </a:lnSpc>
              <a:spcBef>
                <a:spcPct val="0"/>
              </a:spcBef>
              <a:spcAft>
                <a:spcPct val="0"/>
              </a:spcAft>
            </a:pPr>
            <a:r>
              <a:rPr lang="ru-RU" altLang="ru-RU" sz="2000" dirty="0" err="1">
                <a:solidFill>
                  <a:srgbClr val="000000"/>
                </a:solidFill>
              </a:rPr>
              <a:t>If</a:t>
            </a:r>
            <a:r>
              <a:rPr lang="ru-RU" altLang="ru-RU" sz="2000" dirty="0">
                <a:solidFill>
                  <a:srgbClr val="000000"/>
                </a:solidFill>
              </a:rPr>
              <a:t> </a:t>
            </a:r>
            <a:r>
              <a:rPr lang="ru-RU" altLang="ru-RU" sz="2000" dirty="0" err="1">
                <a:solidFill>
                  <a:srgbClr val="000000"/>
                </a:solidFill>
              </a:rPr>
              <a:t>gradient-boosting</a:t>
            </a:r>
            <a:r>
              <a:rPr lang="ru-RU" altLang="ru-RU" sz="2000" dirty="0">
                <a:solidFill>
                  <a:srgbClr val="000000"/>
                </a:solidFill>
              </a:rPr>
              <a:t> </a:t>
            </a:r>
            <a:r>
              <a:rPr lang="ru-RU" altLang="ru-RU" sz="2000" dirty="0" err="1">
                <a:solidFill>
                  <a:srgbClr val="000000"/>
                </a:solidFill>
              </a:rPr>
              <a:t>is</a:t>
            </a:r>
            <a:r>
              <a:rPr lang="ru-RU" altLang="ru-RU" sz="2000" dirty="0">
                <a:solidFill>
                  <a:srgbClr val="000000"/>
                </a:solidFill>
              </a:rPr>
              <a:t> </a:t>
            </a:r>
            <a:r>
              <a:rPr lang="ru-RU" altLang="ru-RU" sz="2000" dirty="0" err="1">
                <a:solidFill>
                  <a:srgbClr val="000000"/>
                </a:solidFill>
              </a:rPr>
              <a:t>used</a:t>
            </a:r>
            <a:r>
              <a:rPr lang="ru-RU" altLang="ru-RU" sz="2000" dirty="0">
                <a:solidFill>
                  <a:srgbClr val="000000"/>
                </a:solidFill>
              </a:rPr>
              <a:t> </a:t>
            </a:r>
            <a:r>
              <a:rPr lang="ru-RU" altLang="ru-RU" sz="2000" dirty="0" err="1">
                <a:solidFill>
                  <a:srgbClr val="000000"/>
                </a:solidFill>
              </a:rPr>
              <a:t>for</a:t>
            </a:r>
            <a:r>
              <a:rPr lang="ru-RU" altLang="ru-RU" sz="2000" dirty="0">
                <a:solidFill>
                  <a:srgbClr val="000000"/>
                </a:solidFill>
              </a:rPr>
              <a:t> </a:t>
            </a:r>
            <a:r>
              <a:rPr lang="ru-RU" altLang="ru-RU" sz="2000" dirty="0" err="1">
                <a:solidFill>
                  <a:srgbClr val="000000"/>
                </a:solidFill>
              </a:rPr>
              <a:t>feature</a:t>
            </a:r>
            <a:r>
              <a:rPr lang="ru-RU" altLang="ru-RU" sz="2000" dirty="0">
                <a:solidFill>
                  <a:srgbClr val="000000"/>
                </a:solidFill>
              </a:rPr>
              <a:t> </a:t>
            </a:r>
            <a:r>
              <a:rPr lang="ru-RU" altLang="ru-RU" sz="2000" dirty="0" err="1">
                <a:solidFill>
                  <a:srgbClr val="000000"/>
                </a:solidFill>
              </a:rPr>
              <a:t>selection</a:t>
            </a:r>
            <a:r>
              <a:rPr lang="ru-RU" altLang="ru-RU" sz="2000" dirty="0">
                <a:solidFill>
                  <a:srgbClr val="000000"/>
                </a:solidFill>
              </a:rPr>
              <a:t> </a:t>
            </a:r>
            <a:r>
              <a:rPr lang="ru-RU" altLang="ru-RU" sz="2000" dirty="0" err="1">
                <a:solidFill>
                  <a:srgbClr val="000000"/>
                </a:solidFill>
              </a:rPr>
              <a:t>the</a:t>
            </a:r>
            <a:r>
              <a:rPr lang="ru-RU" altLang="ru-RU" sz="2000" dirty="0">
                <a:solidFill>
                  <a:srgbClr val="000000"/>
                </a:solidFill>
              </a:rPr>
              <a:t> </a:t>
            </a:r>
            <a:r>
              <a:rPr lang="ru-RU" altLang="ru-RU" sz="2000" dirty="0" err="1">
                <a:solidFill>
                  <a:srgbClr val="000000"/>
                </a:solidFill>
              </a:rPr>
              <a:t>importance</a:t>
            </a:r>
            <a:r>
              <a:rPr lang="ru-RU" altLang="ru-RU" sz="2000" dirty="0">
                <a:solidFill>
                  <a:srgbClr val="000000"/>
                </a:solidFill>
              </a:rPr>
              <a:t> </a:t>
            </a:r>
            <a:r>
              <a:rPr lang="ru-RU" altLang="ru-RU" sz="2000" dirty="0" err="1">
                <a:solidFill>
                  <a:srgbClr val="000000"/>
                </a:solidFill>
              </a:rPr>
              <a:t>can</a:t>
            </a:r>
            <a:r>
              <a:rPr lang="ru-RU" altLang="ru-RU" sz="2000" dirty="0">
                <a:solidFill>
                  <a:srgbClr val="000000"/>
                </a:solidFill>
              </a:rPr>
              <a:t> </a:t>
            </a:r>
            <a:r>
              <a:rPr lang="ru-RU" altLang="ru-RU" sz="2000" dirty="0" err="1">
                <a:solidFill>
                  <a:srgbClr val="000000"/>
                </a:solidFill>
              </a:rPr>
              <a:t>be</a:t>
            </a:r>
            <a:r>
              <a:rPr lang="ru-RU" altLang="ru-RU" sz="2000" dirty="0">
                <a:solidFill>
                  <a:srgbClr val="000000"/>
                </a:solidFill>
              </a:rPr>
              <a:t> </a:t>
            </a:r>
            <a:r>
              <a:rPr lang="ru-RU" altLang="ru-RU" sz="2000" dirty="0" err="1">
                <a:solidFill>
                  <a:srgbClr val="000000"/>
                </a:solidFill>
              </a:rPr>
              <a:t>calculated</a:t>
            </a:r>
            <a:r>
              <a:rPr lang="ru-RU" altLang="ru-RU" sz="2000" dirty="0">
                <a:solidFill>
                  <a:srgbClr val="000000"/>
                </a:solidFill>
              </a:rPr>
              <a:t> </a:t>
            </a:r>
            <a:r>
              <a:rPr lang="ru-RU" altLang="ru-RU" sz="2000" dirty="0" err="1">
                <a:solidFill>
                  <a:srgbClr val="000000"/>
                </a:solidFill>
              </a:rPr>
              <a:t>using</a:t>
            </a:r>
            <a:r>
              <a:rPr lang="ru-RU" altLang="ru-RU" sz="2000" dirty="0">
                <a:solidFill>
                  <a:srgbClr val="000000"/>
                </a:solidFill>
              </a:rPr>
              <a:t>:</a:t>
            </a:r>
          </a:p>
          <a:p>
            <a:pPr lvl="1" eaLnBrk="0" fontAlgn="base" hangingPunct="0">
              <a:lnSpc>
                <a:spcPct val="100000"/>
              </a:lnSpc>
              <a:spcBef>
                <a:spcPct val="0"/>
              </a:spcBef>
              <a:spcAft>
                <a:spcPct val="0"/>
              </a:spcAft>
            </a:pPr>
            <a:r>
              <a:rPr lang="ru-RU" altLang="ru-RU" sz="1800" dirty="0">
                <a:solidFill>
                  <a:srgbClr val="000000"/>
                </a:solidFill>
              </a:rPr>
              <a:t>(</a:t>
            </a:r>
            <a:r>
              <a:rPr lang="ru-RU" altLang="ru-RU" sz="1800" dirty="0" err="1">
                <a:solidFill>
                  <a:srgbClr val="000000"/>
                </a:solidFill>
                <a:cs typeface="Courier New" panose="02070309020205020404" pitchFamily="49" charset="0"/>
              </a:rPr>
              <a:t>LightGBM</a:t>
            </a:r>
            <a:r>
              <a:rPr lang="ru-RU" altLang="ru-RU" sz="1800" dirty="0">
                <a:solidFill>
                  <a:srgbClr val="000000"/>
                </a:solidFill>
              </a:rPr>
              <a:t>) </a:t>
            </a:r>
            <a:r>
              <a:rPr lang="ru-RU" altLang="ru-RU" sz="1800" dirty="0" err="1">
                <a:solidFill>
                  <a:srgbClr val="000000"/>
                </a:solidFill>
              </a:rPr>
              <a:t>importance_type</a:t>
            </a:r>
            <a:r>
              <a:rPr lang="ru-RU" altLang="ru-RU" sz="1800" dirty="0">
                <a:solidFill>
                  <a:srgbClr val="000000"/>
                </a:solidFill>
              </a:rPr>
              <a:t> (</a:t>
            </a:r>
            <a:r>
              <a:rPr lang="ru-RU" altLang="ru-RU" sz="1800" dirty="0" err="1">
                <a:solidFill>
                  <a:srgbClr val="000000"/>
                </a:solidFill>
              </a:rPr>
              <a:t>string</a:t>
            </a:r>
            <a:r>
              <a:rPr lang="ru-RU" altLang="ru-RU" sz="1800" dirty="0">
                <a:solidFill>
                  <a:srgbClr val="000000"/>
                </a:solidFill>
              </a:rPr>
              <a:t>, </a:t>
            </a:r>
            <a:r>
              <a:rPr lang="ru-RU" altLang="ru-RU" sz="1800" dirty="0" err="1">
                <a:solidFill>
                  <a:srgbClr val="000000"/>
                </a:solidFill>
              </a:rPr>
              <a:t>optional</a:t>
            </a:r>
            <a:r>
              <a:rPr lang="ru-RU" altLang="ru-RU" sz="1800" dirty="0">
                <a:solidFill>
                  <a:srgbClr val="000000"/>
                </a:solidFill>
              </a:rPr>
              <a:t> (</a:t>
            </a:r>
            <a:r>
              <a:rPr lang="ru-RU" altLang="ru-RU" sz="1800" dirty="0" err="1">
                <a:solidFill>
                  <a:srgbClr val="000000"/>
                </a:solidFill>
              </a:rPr>
              <a:t>default</a:t>
            </a:r>
            <a:r>
              <a:rPr lang="ru-RU" altLang="ru-RU" sz="1800" dirty="0">
                <a:solidFill>
                  <a:srgbClr val="000000"/>
                </a:solidFill>
              </a:rPr>
              <a:t>=</a:t>
            </a:r>
            <a:r>
              <a:rPr lang="ru-RU" altLang="ru-RU" sz="1800" dirty="0" err="1">
                <a:solidFill>
                  <a:srgbClr val="000000"/>
                </a:solidFill>
                <a:cs typeface="Courier New" panose="02070309020205020404" pitchFamily="49" charset="0"/>
              </a:rPr>
              <a:t>split</a:t>
            </a:r>
            <a:r>
              <a:rPr lang="ru-RU" altLang="ru-RU" sz="1800" dirty="0">
                <a:solidFill>
                  <a:srgbClr val="000000"/>
                </a:solidFill>
              </a:rPr>
              <a:t>)) — </a:t>
            </a:r>
            <a:r>
              <a:rPr lang="ru-RU" altLang="ru-RU" sz="1800" dirty="0" err="1">
                <a:solidFill>
                  <a:srgbClr val="000000"/>
                </a:solidFill>
              </a:rPr>
              <a:t>How</a:t>
            </a:r>
            <a:r>
              <a:rPr lang="ru-RU" altLang="ru-RU" sz="1800" dirty="0">
                <a:solidFill>
                  <a:srgbClr val="000000"/>
                </a:solidFill>
              </a:rPr>
              <a:t> </a:t>
            </a:r>
            <a:r>
              <a:rPr lang="ru-RU" altLang="ru-RU" sz="1800" dirty="0" err="1">
                <a:solidFill>
                  <a:srgbClr val="000000"/>
                </a:solidFill>
              </a:rPr>
              <a:t>the</a:t>
            </a:r>
            <a:r>
              <a:rPr lang="ru-RU" altLang="ru-RU" sz="1800" dirty="0">
                <a:solidFill>
                  <a:srgbClr val="000000"/>
                </a:solidFill>
              </a:rPr>
              <a:t> </a:t>
            </a:r>
            <a:r>
              <a:rPr lang="ru-RU" altLang="ru-RU" sz="1800" dirty="0" err="1">
                <a:solidFill>
                  <a:srgbClr val="000000"/>
                </a:solidFill>
              </a:rPr>
              <a:t>importance</a:t>
            </a:r>
            <a:r>
              <a:rPr lang="ru-RU" altLang="ru-RU" sz="1800" dirty="0">
                <a:solidFill>
                  <a:srgbClr val="000000"/>
                </a:solidFill>
              </a:rPr>
              <a:t> </a:t>
            </a:r>
            <a:r>
              <a:rPr lang="ru-RU" altLang="ru-RU" sz="1800" dirty="0" err="1">
                <a:solidFill>
                  <a:srgbClr val="000000"/>
                </a:solidFill>
              </a:rPr>
              <a:t>is</a:t>
            </a:r>
            <a:r>
              <a:rPr lang="ru-RU" altLang="ru-RU" sz="1800" dirty="0">
                <a:solidFill>
                  <a:srgbClr val="000000"/>
                </a:solidFill>
              </a:rPr>
              <a:t> </a:t>
            </a:r>
            <a:r>
              <a:rPr lang="ru-RU" altLang="ru-RU" sz="1800" dirty="0" err="1">
                <a:solidFill>
                  <a:srgbClr val="000000"/>
                </a:solidFill>
              </a:rPr>
              <a:t>calculated</a:t>
            </a:r>
            <a:r>
              <a:rPr lang="ru-RU" altLang="ru-RU" sz="1800" dirty="0">
                <a:solidFill>
                  <a:srgbClr val="000000"/>
                </a:solidFill>
              </a:rPr>
              <a:t>. </a:t>
            </a:r>
            <a:r>
              <a:rPr lang="ru-RU" altLang="ru-RU" sz="1800" dirty="0" err="1">
                <a:solidFill>
                  <a:srgbClr val="000000"/>
                </a:solidFill>
              </a:rPr>
              <a:t>If</a:t>
            </a:r>
            <a:r>
              <a:rPr lang="ru-RU" altLang="ru-RU" sz="1800" dirty="0">
                <a:solidFill>
                  <a:srgbClr val="000000"/>
                </a:solidFill>
              </a:rPr>
              <a:t> </a:t>
            </a:r>
            <a:r>
              <a:rPr lang="ru-RU" altLang="ru-RU" sz="1800" dirty="0" err="1">
                <a:solidFill>
                  <a:srgbClr val="000000"/>
                </a:solidFill>
                <a:cs typeface="Courier New" panose="02070309020205020404" pitchFamily="49" charset="0"/>
              </a:rPr>
              <a:t>split</a:t>
            </a:r>
            <a:r>
              <a:rPr lang="ru-RU" altLang="ru-RU" sz="1800" dirty="0">
                <a:solidFill>
                  <a:srgbClr val="000000"/>
                </a:solidFill>
              </a:rPr>
              <a:t>, </a:t>
            </a:r>
            <a:r>
              <a:rPr lang="ru-RU" altLang="ru-RU" sz="1800" dirty="0" err="1">
                <a:solidFill>
                  <a:srgbClr val="000000"/>
                </a:solidFill>
              </a:rPr>
              <a:t>result</a:t>
            </a:r>
            <a:r>
              <a:rPr lang="ru-RU" altLang="ru-RU" sz="1800" dirty="0">
                <a:solidFill>
                  <a:srgbClr val="000000"/>
                </a:solidFill>
              </a:rPr>
              <a:t> </a:t>
            </a:r>
            <a:r>
              <a:rPr lang="ru-RU" altLang="ru-RU" sz="1800" dirty="0" err="1">
                <a:solidFill>
                  <a:srgbClr val="000000"/>
                </a:solidFill>
              </a:rPr>
              <a:t>contains</a:t>
            </a:r>
            <a:r>
              <a:rPr lang="ru-RU" altLang="ru-RU" sz="1800" dirty="0">
                <a:solidFill>
                  <a:srgbClr val="000000"/>
                </a:solidFill>
              </a:rPr>
              <a:t> </a:t>
            </a:r>
            <a:r>
              <a:rPr lang="ru-RU" altLang="ru-RU" sz="1800" dirty="0" err="1">
                <a:solidFill>
                  <a:srgbClr val="000000"/>
                </a:solidFill>
              </a:rPr>
              <a:t>numbers</a:t>
            </a:r>
            <a:r>
              <a:rPr lang="ru-RU" altLang="ru-RU" sz="1800" dirty="0">
                <a:solidFill>
                  <a:srgbClr val="000000"/>
                </a:solidFill>
              </a:rPr>
              <a:t> </a:t>
            </a:r>
            <a:r>
              <a:rPr lang="ru-RU" altLang="ru-RU" sz="1800" dirty="0" err="1">
                <a:solidFill>
                  <a:srgbClr val="000000"/>
                </a:solidFill>
              </a:rPr>
              <a:t>of</a:t>
            </a:r>
            <a:r>
              <a:rPr lang="ru-RU" altLang="ru-RU" sz="1800" dirty="0">
                <a:solidFill>
                  <a:srgbClr val="000000"/>
                </a:solidFill>
              </a:rPr>
              <a:t> </a:t>
            </a:r>
            <a:r>
              <a:rPr lang="ru-RU" altLang="ru-RU" sz="1800" dirty="0" err="1">
                <a:solidFill>
                  <a:srgbClr val="000000"/>
                </a:solidFill>
              </a:rPr>
              <a:t>times</a:t>
            </a:r>
            <a:r>
              <a:rPr lang="ru-RU" altLang="ru-RU" sz="1800" dirty="0">
                <a:solidFill>
                  <a:srgbClr val="000000"/>
                </a:solidFill>
              </a:rPr>
              <a:t> </a:t>
            </a:r>
            <a:r>
              <a:rPr lang="ru-RU" altLang="ru-RU" sz="1800" dirty="0" err="1">
                <a:solidFill>
                  <a:srgbClr val="000000"/>
                </a:solidFill>
              </a:rPr>
              <a:t>the</a:t>
            </a:r>
            <a:r>
              <a:rPr lang="ru-RU" altLang="ru-RU" sz="1800" dirty="0">
                <a:solidFill>
                  <a:srgbClr val="000000"/>
                </a:solidFill>
              </a:rPr>
              <a:t> </a:t>
            </a:r>
            <a:r>
              <a:rPr lang="ru-RU" altLang="ru-RU" sz="1800" dirty="0" err="1">
                <a:solidFill>
                  <a:srgbClr val="000000"/>
                </a:solidFill>
              </a:rPr>
              <a:t>feature</a:t>
            </a:r>
            <a:r>
              <a:rPr lang="ru-RU" altLang="ru-RU" sz="1800" dirty="0">
                <a:solidFill>
                  <a:srgbClr val="000000"/>
                </a:solidFill>
              </a:rPr>
              <a:t> </a:t>
            </a:r>
            <a:r>
              <a:rPr lang="ru-RU" altLang="ru-RU" sz="1800" dirty="0" err="1">
                <a:solidFill>
                  <a:srgbClr val="000000"/>
                </a:solidFill>
              </a:rPr>
              <a:t>is</a:t>
            </a:r>
            <a:r>
              <a:rPr lang="ru-RU" altLang="ru-RU" sz="1800" dirty="0">
                <a:solidFill>
                  <a:srgbClr val="000000"/>
                </a:solidFill>
              </a:rPr>
              <a:t> </a:t>
            </a:r>
            <a:r>
              <a:rPr lang="ru-RU" altLang="ru-RU" sz="1800" dirty="0" err="1">
                <a:solidFill>
                  <a:srgbClr val="000000"/>
                </a:solidFill>
              </a:rPr>
              <a:t>used</a:t>
            </a:r>
            <a:r>
              <a:rPr lang="ru-RU" altLang="ru-RU" sz="1800" dirty="0">
                <a:solidFill>
                  <a:srgbClr val="000000"/>
                </a:solidFill>
              </a:rPr>
              <a:t> </a:t>
            </a:r>
            <a:r>
              <a:rPr lang="ru-RU" altLang="ru-RU" sz="1800" dirty="0" err="1">
                <a:solidFill>
                  <a:srgbClr val="000000"/>
                </a:solidFill>
              </a:rPr>
              <a:t>in</a:t>
            </a:r>
            <a:r>
              <a:rPr lang="ru-RU" altLang="ru-RU" sz="1800" dirty="0">
                <a:solidFill>
                  <a:srgbClr val="000000"/>
                </a:solidFill>
              </a:rPr>
              <a:t> a </a:t>
            </a:r>
            <a:r>
              <a:rPr lang="ru-RU" altLang="ru-RU" sz="1800" dirty="0" err="1">
                <a:solidFill>
                  <a:srgbClr val="000000"/>
                </a:solidFill>
              </a:rPr>
              <a:t>model</a:t>
            </a:r>
            <a:r>
              <a:rPr lang="ru-RU" altLang="ru-RU" sz="1800" dirty="0">
                <a:solidFill>
                  <a:srgbClr val="000000"/>
                </a:solidFill>
              </a:rPr>
              <a:t>. </a:t>
            </a:r>
            <a:r>
              <a:rPr lang="ru-RU" altLang="ru-RU" sz="1800" dirty="0" err="1">
                <a:solidFill>
                  <a:srgbClr val="000000"/>
                </a:solidFill>
              </a:rPr>
              <a:t>If</a:t>
            </a:r>
            <a:r>
              <a:rPr lang="ru-RU" altLang="ru-RU" sz="1800" dirty="0">
                <a:solidFill>
                  <a:srgbClr val="000000"/>
                </a:solidFill>
              </a:rPr>
              <a:t> </a:t>
            </a:r>
            <a:r>
              <a:rPr lang="ru-RU" altLang="ru-RU" sz="1800" dirty="0" err="1">
                <a:solidFill>
                  <a:srgbClr val="000000"/>
                </a:solidFill>
                <a:cs typeface="Courier New" panose="02070309020205020404" pitchFamily="49" charset="0"/>
              </a:rPr>
              <a:t>gain</a:t>
            </a:r>
            <a:r>
              <a:rPr lang="ru-RU" altLang="ru-RU" sz="1800" dirty="0">
                <a:solidFill>
                  <a:srgbClr val="000000"/>
                </a:solidFill>
              </a:rPr>
              <a:t>, </a:t>
            </a:r>
            <a:r>
              <a:rPr lang="ru-RU" altLang="ru-RU" sz="1800" dirty="0" err="1">
                <a:solidFill>
                  <a:srgbClr val="000000"/>
                </a:solidFill>
              </a:rPr>
              <a:t>result</a:t>
            </a:r>
            <a:r>
              <a:rPr lang="ru-RU" altLang="ru-RU" sz="1800" dirty="0">
                <a:solidFill>
                  <a:srgbClr val="000000"/>
                </a:solidFill>
              </a:rPr>
              <a:t> </a:t>
            </a:r>
            <a:r>
              <a:rPr lang="ru-RU" altLang="ru-RU" sz="1800" dirty="0" err="1">
                <a:solidFill>
                  <a:srgbClr val="000000"/>
                </a:solidFill>
              </a:rPr>
              <a:t>contains</a:t>
            </a:r>
            <a:r>
              <a:rPr lang="ru-RU" altLang="ru-RU" sz="1800" dirty="0">
                <a:solidFill>
                  <a:srgbClr val="000000"/>
                </a:solidFill>
              </a:rPr>
              <a:t> </a:t>
            </a:r>
            <a:r>
              <a:rPr lang="ru-RU" altLang="ru-RU" sz="1800" dirty="0" err="1">
                <a:solidFill>
                  <a:srgbClr val="000000"/>
                </a:solidFill>
              </a:rPr>
              <a:t>total</a:t>
            </a:r>
            <a:r>
              <a:rPr lang="ru-RU" altLang="ru-RU" sz="1800" dirty="0">
                <a:solidFill>
                  <a:srgbClr val="000000"/>
                </a:solidFill>
              </a:rPr>
              <a:t> </a:t>
            </a:r>
            <a:r>
              <a:rPr lang="ru-RU" altLang="ru-RU" sz="1800" dirty="0" err="1">
                <a:solidFill>
                  <a:srgbClr val="000000"/>
                </a:solidFill>
              </a:rPr>
              <a:t>gains</a:t>
            </a:r>
            <a:r>
              <a:rPr lang="ru-RU" altLang="ru-RU" sz="1800" dirty="0">
                <a:solidFill>
                  <a:srgbClr val="000000"/>
                </a:solidFill>
              </a:rPr>
              <a:t> </a:t>
            </a:r>
            <a:r>
              <a:rPr lang="ru-RU" altLang="ru-RU" sz="1800" dirty="0" err="1">
                <a:solidFill>
                  <a:srgbClr val="000000"/>
                </a:solidFill>
              </a:rPr>
              <a:t>of</a:t>
            </a:r>
            <a:r>
              <a:rPr lang="ru-RU" altLang="ru-RU" sz="1800" dirty="0">
                <a:solidFill>
                  <a:srgbClr val="000000"/>
                </a:solidFill>
              </a:rPr>
              <a:t> </a:t>
            </a:r>
            <a:r>
              <a:rPr lang="ru-RU" altLang="ru-RU" sz="1800" dirty="0" err="1">
                <a:solidFill>
                  <a:srgbClr val="000000"/>
                </a:solidFill>
              </a:rPr>
              <a:t>splits</a:t>
            </a:r>
            <a:r>
              <a:rPr lang="ru-RU" altLang="ru-RU" sz="1800" dirty="0">
                <a:solidFill>
                  <a:srgbClr val="000000"/>
                </a:solidFill>
              </a:rPr>
              <a:t> </a:t>
            </a:r>
            <a:r>
              <a:rPr lang="ru-RU" altLang="ru-RU" sz="1800" dirty="0" err="1">
                <a:solidFill>
                  <a:srgbClr val="000000"/>
                </a:solidFill>
              </a:rPr>
              <a:t>which</a:t>
            </a:r>
            <a:r>
              <a:rPr lang="ru-RU" altLang="ru-RU" sz="1800" dirty="0">
                <a:solidFill>
                  <a:srgbClr val="000000"/>
                </a:solidFill>
              </a:rPr>
              <a:t> </a:t>
            </a:r>
            <a:r>
              <a:rPr lang="ru-RU" altLang="ru-RU" sz="1800" dirty="0" err="1">
                <a:solidFill>
                  <a:srgbClr val="000000"/>
                </a:solidFill>
              </a:rPr>
              <a:t>use</a:t>
            </a:r>
            <a:r>
              <a:rPr lang="ru-RU" altLang="ru-RU" sz="1800" dirty="0">
                <a:solidFill>
                  <a:srgbClr val="000000"/>
                </a:solidFill>
              </a:rPr>
              <a:t> </a:t>
            </a:r>
            <a:r>
              <a:rPr lang="ru-RU" altLang="ru-RU" sz="1800" dirty="0" err="1">
                <a:solidFill>
                  <a:srgbClr val="000000"/>
                </a:solidFill>
              </a:rPr>
              <a:t>the</a:t>
            </a:r>
            <a:r>
              <a:rPr lang="ru-RU" altLang="ru-RU" sz="1800" dirty="0">
                <a:solidFill>
                  <a:srgbClr val="000000"/>
                </a:solidFill>
              </a:rPr>
              <a:t> </a:t>
            </a:r>
            <a:r>
              <a:rPr lang="ru-RU" altLang="ru-RU" sz="1800" dirty="0" err="1">
                <a:solidFill>
                  <a:srgbClr val="000000"/>
                </a:solidFill>
              </a:rPr>
              <a:t>feature</a:t>
            </a:r>
            <a:r>
              <a:rPr lang="ru-RU" altLang="ru-RU" sz="1800" dirty="0" smtClean="0">
                <a:solidFill>
                  <a:srgbClr val="000000"/>
                </a:solidFill>
              </a:rPr>
              <a:t>.</a:t>
            </a:r>
          </a:p>
          <a:p>
            <a:pPr lvl="1" eaLnBrk="0" fontAlgn="base" hangingPunct="0">
              <a:lnSpc>
                <a:spcPct val="100000"/>
              </a:lnSpc>
              <a:spcBef>
                <a:spcPct val="0"/>
              </a:spcBef>
              <a:spcAft>
                <a:spcPct val="0"/>
              </a:spcAft>
            </a:pPr>
            <a:r>
              <a:rPr lang="ru-RU" altLang="ru-RU" sz="1800" dirty="0" smtClean="0">
                <a:solidFill>
                  <a:srgbClr val="000000"/>
                </a:solidFill>
              </a:rPr>
              <a:t>(</a:t>
            </a:r>
            <a:r>
              <a:rPr lang="ru-RU" altLang="ru-RU" sz="1800" dirty="0" err="1">
                <a:solidFill>
                  <a:srgbClr val="000000"/>
                </a:solidFill>
                <a:cs typeface="Courier New" panose="02070309020205020404" pitchFamily="49" charset="0"/>
              </a:rPr>
              <a:t>XGBoost</a:t>
            </a:r>
            <a:r>
              <a:rPr lang="ru-RU" altLang="ru-RU" sz="1800" dirty="0">
                <a:solidFill>
                  <a:srgbClr val="000000"/>
                </a:solidFill>
              </a:rPr>
              <a:t>) </a:t>
            </a:r>
            <a:r>
              <a:rPr lang="ru-RU" altLang="ru-RU" sz="1800" dirty="0" err="1">
                <a:solidFill>
                  <a:srgbClr val="000000"/>
                </a:solidFill>
                <a:cs typeface="Courier New" panose="02070309020205020404" pitchFamily="49" charset="0"/>
              </a:rPr>
              <a:t>weight</a:t>
            </a:r>
            <a:r>
              <a:rPr lang="ru-RU" altLang="ru-RU" sz="1800" dirty="0">
                <a:solidFill>
                  <a:srgbClr val="000000"/>
                </a:solidFill>
              </a:rPr>
              <a:t> — </a:t>
            </a:r>
            <a:r>
              <a:rPr lang="ru-RU" altLang="ru-RU" sz="1800" dirty="0" err="1">
                <a:solidFill>
                  <a:srgbClr val="000000"/>
                </a:solidFill>
              </a:rPr>
              <a:t>the</a:t>
            </a:r>
            <a:r>
              <a:rPr lang="ru-RU" altLang="ru-RU" sz="1800" dirty="0">
                <a:solidFill>
                  <a:srgbClr val="000000"/>
                </a:solidFill>
              </a:rPr>
              <a:t> </a:t>
            </a:r>
            <a:r>
              <a:rPr lang="ru-RU" altLang="ru-RU" sz="1800" dirty="0" err="1">
                <a:solidFill>
                  <a:srgbClr val="000000"/>
                </a:solidFill>
              </a:rPr>
              <a:t>number</a:t>
            </a:r>
            <a:r>
              <a:rPr lang="ru-RU" altLang="ru-RU" sz="1800" dirty="0">
                <a:solidFill>
                  <a:srgbClr val="000000"/>
                </a:solidFill>
              </a:rPr>
              <a:t> </a:t>
            </a:r>
            <a:r>
              <a:rPr lang="ru-RU" altLang="ru-RU" sz="1800" dirty="0" err="1">
                <a:solidFill>
                  <a:srgbClr val="000000"/>
                </a:solidFill>
              </a:rPr>
              <a:t>of</a:t>
            </a:r>
            <a:r>
              <a:rPr lang="ru-RU" altLang="ru-RU" sz="1800" dirty="0">
                <a:solidFill>
                  <a:srgbClr val="000000"/>
                </a:solidFill>
              </a:rPr>
              <a:t> </a:t>
            </a:r>
            <a:r>
              <a:rPr lang="ru-RU" altLang="ru-RU" sz="1800" dirty="0" err="1">
                <a:solidFill>
                  <a:srgbClr val="000000"/>
                </a:solidFill>
              </a:rPr>
              <a:t>times</a:t>
            </a:r>
            <a:r>
              <a:rPr lang="ru-RU" altLang="ru-RU" sz="1800" dirty="0">
                <a:solidFill>
                  <a:srgbClr val="000000"/>
                </a:solidFill>
              </a:rPr>
              <a:t> a </a:t>
            </a:r>
            <a:r>
              <a:rPr lang="ru-RU" altLang="ru-RU" sz="1800" dirty="0" err="1">
                <a:solidFill>
                  <a:srgbClr val="000000"/>
                </a:solidFill>
              </a:rPr>
              <a:t>feature</a:t>
            </a:r>
            <a:r>
              <a:rPr lang="ru-RU" altLang="ru-RU" sz="1800" dirty="0">
                <a:solidFill>
                  <a:srgbClr val="000000"/>
                </a:solidFill>
              </a:rPr>
              <a:t> </a:t>
            </a:r>
            <a:r>
              <a:rPr lang="ru-RU" altLang="ru-RU" sz="1800" dirty="0" err="1">
                <a:solidFill>
                  <a:srgbClr val="000000"/>
                </a:solidFill>
              </a:rPr>
              <a:t>is</a:t>
            </a:r>
            <a:r>
              <a:rPr lang="ru-RU" altLang="ru-RU" sz="1800" dirty="0">
                <a:solidFill>
                  <a:srgbClr val="000000"/>
                </a:solidFill>
              </a:rPr>
              <a:t> </a:t>
            </a:r>
            <a:r>
              <a:rPr lang="ru-RU" altLang="ru-RU" sz="1800" dirty="0" err="1">
                <a:solidFill>
                  <a:srgbClr val="000000"/>
                </a:solidFill>
              </a:rPr>
              <a:t>used</a:t>
            </a:r>
            <a:r>
              <a:rPr lang="ru-RU" altLang="ru-RU" sz="1800" dirty="0">
                <a:solidFill>
                  <a:srgbClr val="000000"/>
                </a:solidFill>
              </a:rPr>
              <a:t> </a:t>
            </a:r>
            <a:r>
              <a:rPr lang="ru-RU" altLang="ru-RU" sz="1800" dirty="0" err="1">
                <a:solidFill>
                  <a:srgbClr val="000000"/>
                </a:solidFill>
              </a:rPr>
              <a:t>to</a:t>
            </a:r>
            <a:r>
              <a:rPr lang="ru-RU" altLang="ru-RU" sz="1800" dirty="0">
                <a:solidFill>
                  <a:srgbClr val="000000"/>
                </a:solidFill>
              </a:rPr>
              <a:t> </a:t>
            </a:r>
            <a:r>
              <a:rPr lang="ru-RU" altLang="ru-RU" sz="1800" dirty="0" err="1">
                <a:solidFill>
                  <a:srgbClr val="000000"/>
                </a:solidFill>
              </a:rPr>
              <a:t>split</a:t>
            </a:r>
            <a:r>
              <a:rPr lang="ru-RU" altLang="ru-RU" sz="1800" dirty="0">
                <a:solidFill>
                  <a:srgbClr val="000000"/>
                </a:solidFill>
              </a:rPr>
              <a:t> </a:t>
            </a:r>
            <a:r>
              <a:rPr lang="ru-RU" altLang="ru-RU" sz="1800" dirty="0" err="1">
                <a:solidFill>
                  <a:srgbClr val="000000"/>
                </a:solidFill>
              </a:rPr>
              <a:t>the</a:t>
            </a:r>
            <a:r>
              <a:rPr lang="ru-RU" altLang="ru-RU" sz="1800" dirty="0">
                <a:solidFill>
                  <a:srgbClr val="000000"/>
                </a:solidFill>
              </a:rPr>
              <a:t> </a:t>
            </a:r>
            <a:r>
              <a:rPr lang="ru-RU" altLang="ru-RU" sz="1800" dirty="0" err="1">
                <a:solidFill>
                  <a:srgbClr val="000000"/>
                </a:solidFill>
              </a:rPr>
              <a:t>data</a:t>
            </a:r>
            <a:r>
              <a:rPr lang="ru-RU" altLang="ru-RU" sz="1800" dirty="0">
                <a:solidFill>
                  <a:srgbClr val="000000"/>
                </a:solidFill>
              </a:rPr>
              <a:t> </a:t>
            </a:r>
            <a:r>
              <a:rPr lang="ru-RU" altLang="ru-RU" sz="1800" dirty="0" err="1">
                <a:solidFill>
                  <a:srgbClr val="000000"/>
                </a:solidFill>
              </a:rPr>
              <a:t>across</a:t>
            </a:r>
            <a:r>
              <a:rPr lang="ru-RU" altLang="ru-RU" sz="1800" dirty="0">
                <a:solidFill>
                  <a:srgbClr val="000000"/>
                </a:solidFill>
              </a:rPr>
              <a:t> </a:t>
            </a:r>
            <a:r>
              <a:rPr lang="ru-RU" altLang="ru-RU" sz="1800" dirty="0" err="1">
                <a:solidFill>
                  <a:srgbClr val="000000"/>
                </a:solidFill>
              </a:rPr>
              <a:t>all</a:t>
            </a:r>
            <a:r>
              <a:rPr lang="ru-RU" altLang="ru-RU" sz="1800" dirty="0">
                <a:solidFill>
                  <a:srgbClr val="000000"/>
                </a:solidFill>
              </a:rPr>
              <a:t> </a:t>
            </a:r>
            <a:r>
              <a:rPr lang="ru-RU" altLang="ru-RU" sz="1800" dirty="0" err="1">
                <a:solidFill>
                  <a:srgbClr val="000000"/>
                </a:solidFill>
              </a:rPr>
              <a:t>trees</a:t>
            </a:r>
            <a:r>
              <a:rPr lang="ru-RU" altLang="ru-RU" sz="1800" dirty="0">
                <a:solidFill>
                  <a:srgbClr val="000000"/>
                </a:solidFill>
              </a:rPr>
              <a:t>. </a:t>
            </a:r>
            <a:r>
              <a:rPr lang="ru-RU" altLang="ru-RU" sz="1800" dirty="0" err="1">
                <a:solidFill>
                  <a:srgbClr val="000000"/>
                </a:solidFill>
                <a:cs typeface="Courier New" panose="02070309020205020404" pitchFamily="49" charset="0"/>
              </a:rPr>
              <a:t>gain</a:t>
            </a:r>
            <a:r>
              <a:rPr lang="ru-RU" altLang="ru-RU" sz="1800" dirty="0">
                <a:solidFill>
                  <a:srgbClr val="000000"/>
                </a:solidFill>
              </a:rPr>
              <a:t> — </a:t>
            </a:r>
            <a:r>
              <a:rPr lang="ru-RU" altLang="ru-RU" sz="1800" dirty="0" err="1">
                <a:solidFill>
                  <a:srgbClr val="000000"/>
                </a:solidFill>
              </a:rPr>
              <a:t>the</a:t>
            </a:r>
            <a:r>
              <a:rPr lang="ru-RU" altLang="ru-RU" sz="1800" dirty="0">
                <a:solidFill>
                  <a:srgbClr val="000000"/>
                </a:solidFill>
              </a:rPr>
              <a:t> </a:t>
            </a:r>
            <a:r>
              <a:rPr lang="ru-RU" altLang="ru-RU" sz="1800" dirty="0" err="1">
                <a:solidFill>
                  <a:srgbClr val="000000"/>
                </a:solidFill>
              </a:rPr>
              <a:t>average</a:t>
            </a:r>
            <a:r>
              <a:rPr lang="ru-RU" altLang="ru-RU" sz="1800" dirty="0">
                <a:solidFill>
                  <a:srgbClr val="000000"/>
                </a:solidFill>
              </a:rPr>
              <a:t> </a:t>
            </a:r>
            <a:r>
              <a:rPr lang="ru-RU" altLang="ru-RU" sz="1800" dirty="0" err="1">
                <a:solidFill>
                  <a:srgbClr val="000000"/>
                </a:solidFill>
              </a:rPr>
              <a:t>gain</a:t>
            </a:r>
            <a:r>
              <a:rPr lang="ru-RU" altLang="ru-RU" sz="1800" dirty="0">
                <a:solidFill>
                  <a:srgbClr val="000000"/>
                </a:solidFill>
              </a:rPr>
              <a:t> </a:t>
            </a:r>
            <a:r>
              <a:rPr lang="ru-RU" altLang="ru-RU" sz="1800" dirty="0" err="1">
                <a:solidFill>
                  <a:srgbClr val="000000"/>
                </a:solidFill>
              </a:rPr>
              <a:t>of</a:t>
            </a:r>
            <a:r>
              <a:rPr lang="ru-RU" altLang="ru-RU" sz="1800" dirty="0">
                <a:solidFill>
                  <a:srgbClr val="000000"/>
                </a:solidFill>
              </a:rPr>
              <a:t> </a:t>
            </a:r>
            <a:r>
              <a:rPr lang="ru-RU" altLang="ru-RU" sz="1800" dirty="0" err="1">
                <a:solidFill>
                  <a:srgbClr val="000000"/>
                </a:solidFill>
              </a:rPr>
              <a:t>the</a:t>
            </a:r>
            <a:r>
              <a:rPr lang="ru-RU" altLang="ru-RU" sz="1800" dirty="0">
                <a:solidFill>
                  <a:srgbClr val="000000"/>
                </a:solidFill>
              </a:rPr>
              <a:t> </a:t>
            </a:r>
            <a:r>
              <a:rPr lang="ru-RU" altLang="ru-RU" sz="1800" dirty="0" err="1">
                <a:solidFill>
                  <a:srgbClr val="000000"/>
                </a:solidFill>
              </a:rPr>
              <a:t>feature</a:t>
            </a:r>
            <a:r>
              <a:rPr lang="ru-RU" altLang="ru-RU" sz="1800" dirty="0">
                <a:solidFill>
                  <a:srgbClr val="000000"/>
                </a:solidFill>
              </a:rPr>
              <a:t> </a:t>
            </a:r>
            <a:r>
              <a:rPr lang="ru-RU" altLang="ru-RU" sz="1800" dirty="0" err="1">
                <a:solidFill>
                  <a:srgbClr val="000000"/>
                </a:solidFill>
              </a:rPr>
              <a:t>when</a:t>
            </a:r>
            <a:r>
              <a:rPr lang="ru-RU" altLang="ru-RU" sz="1800" dirty="0">
                <a:solidFill>
                  <a:srgbClr val="000000"/>
                </a:solidFill>
              </a:rPr>
              <a:t> </a:t>
            </a:r>
            <a:r>
              <a:rPr lang="ru-RU" altLang="ru-RU" sz="1800" dirty="0" err="1">
                <a:solidFill>
                  <a:srgbClr val="000000"/>
                </a:solidFill>
              </a:rPr>
              <a:t>it</a:t>
            </a:r>
            <a:r>
              <a:rPr lang="ru-RU" altLang="ru-RU" sz="1800" dirty="0">
                <a:solidFill>
                  <a:srgbClr val="000000"/>
                </a:solidFill>
              </a:rPr>
              <a:t> </a:t>
            </a:r>
            <a:r>
              <a:rPr lang="ru-RU" altLang="ru-RU" sz="1800" dirty="0" err="1">
                <a:solidFill>
                  <a:srgbClr val="000000"/>
                </a:solidFill>
              </a:rPr>
              <a:t>is</a:t>
            </a:r>
            <a:r>
              <a:rPr lang="ru-RU" altLang="ru-RU" sz="1800" dirty="0">
                <a:solidFill>
                  <a:srgbClr val="000000"/>
                </a:solidFill>
              </a:rPr>
              <a:t> </a:t>
            </a:r>
            <a:r>
              <a:rPr lang="ru-RU" altLang="ru-RU" sz="1800" dirty="0" err="1">
                <a:solidFill>
                  <a:srgbClr val="000000"/>
                </a:solidFill>
              </a:rPr>
              <a:t>used</a:t>
            </a:r>
            <a:r>
              <a:rPr lang="ru-RU" altLang="ru-RU" sz="1800" dirty="0">
                <a:solidFill>
                  <a:srgbClr val="000000"/>
                </a:solidFill>
              </a:rPr>
              <a:t> </a:t>
            </a:r>
            <a:r>
              <a:rPr lang="ru-RU" altLang="ru-RU" sz="1800" dirty="0" err="1">
                <a:solidFill>
                  <a:srgbClr val="000000"/>
                </a:solidFill>
              </a:rPr>
              <a:t>in</a:t>
            </a:r>
            <a:r>
              <a:rPr lang="ru-RU" altLang="ru-RU" sz="1800" dirty="0">
                <a:solidFill>
                  <a:srgbClr val="000000"/>
                </a:solidFill>
              </a:rPr>
              <a:t> </a:t>
            </a:r>
            <a:r>
              <a:rPr lang="ru-RU" altLang="ru-RU" sz="1800" dirty="0" err="1">
                <a:solidFill>
                  <a:srgbClr val="000000"/>
                </a:solidFill>
              </a:rPr>
              <a:t>trees</a:t>
            </a:r>
            <a:r>
              <a:rPr lang="ru-RU" altLang="ru-RU" sz="1800" dirty="0">
                <a:solidFill>
                  <a:srgbClr val="000000"/>
                </a:solidFill>
              </a:rPr>
              <a:t> </a:t>
            </a:r>
            <a:r>
              <a:rPr lang="ru-RU" altLang="ru-RU" sz="1800" dirty="0" err="1">
                <a:solidFill>
                  <a:srgbClr val="000000"/>
                </a:solidFill>
                <a:cs typeface="Courier New" panose="02070309020205020404" pitchFamily="49" charset="0"/>
              </a:rPr>
              <a:t>cover</a:t>
            </a:r>
            <a:r>
              <a:rPr lang="ru-RU" altLang="ru-RU" sz="1800" dirty="0">
                <a:solidFill>
                  <a:srgbClr val="000000"/>
                </a:solidFill>
              </a:rPr>
              <a:t> — </a:t>
            </a:r>
            <a:r>
              <a:rPr lang="ru-RU" altLang="ru-RU" sz="1800" dirty="0" err="1">
                <a:solidFill>
                  <a:srgbClr val="000000"/>
                </a:solidFill>
              </a:rPr>
              <a:t>the</a:t>
            </a:r>
            <a:r>
              <a:rPr lang="ru-RU" altLang="ru-RU" sz="1800" dirty="0">
                <a:solidFill>
                  <a:srgbClr val="000000"/>
                </a:solidFill>
              </a:rPr>
              <a:t> </a:t>
            </a:r>
            <a:r>
              <a:rPr lang="ru-RU" altLang="ru-RU" sz="1800" dirty="0" err="1">
                <a:solidFill>
                  <a:srgbClr val="000000"/>
                </a:solidFill>
              </a:rPr>
              <a:t>average</a:t>
            </a:r>
            <a:r>
              <a:rPr lang="ru-RU" altLang="ru-RU" sz="1800" dirty="0">
                <a:solidFill>
                  <a:srgbClr val="000000"/>
                </a:solidFill>
              </a:rPr>
              <a:t> </a:t>
            </a:r>
            <a:r>
              <a:rPr lang="ru-RU" altLang="ru-RU" sz="1800" dirty="0" err="1">
                <a:solidFill>
                  <a:srgbClr val="000000"/>
                </a:solidFill>
              </a:rPr>
              <a:t>coverage</a:t>
            </a:r>
            <a:r>
              <a:rPr lang="ru-RU" altLang="ru-RU" sz="1800" dirty="0">
                <a:solidFill>
                  <a:srgbClr val="000000"/>
                </a:solidFill>
              </a:rPr>
              <a:t> </a:t>
            </a:r>
            <a:r>
              <a:rPr lang="ru-RU" altLang="ru-RU" sz="1800" dirty="0" err="1">
                <a:solidFill>
                  <a:srgbClr val="000000"/>
                </a:solidFill>
              </a:rPr>
              <a:t>of</a:t>
            </a:r>
            <a:r>
              <a:rPr lang="ru-RU" altLang="ru-RU" sz="1800" dirty="0">
                <a:solidFill>
                  <a:srgbClr val="000000"/>
                </a:solidFill>
              </a:rPr>
              <a:t> </a:t>
            </a:r>
            <a:r>
              <a:rPr lang="ru-RU" altLang="ru-RU" sz="1800" dirty="0" err="1">
                <a:solidFill>
                  <a:srgbClr val="000000"/>
                </a:solidFill>
              </a:rPr>
              <a:t>the</a:t>
            </a:r>
            <a:r>
              <a:rPr lang="ru-RU" altLang="ru-RU" sz="1800" dirty="0">
                <a:solidFill>
                  <a:srgbClr val="000000"/>
                </a:solidFill>
              </a:rPr>
              <a:t> </a:t>
            </a:r>
            <a:r>
              <a:rPr lang="ru-RU" altLang="ru-RU" sz="1800" dirty="0" err="1">
                <a:solidFill>
                  <a:srgbClr val="000000"/>
                </a:solidFill>
              </a:rPr>
              <a:t>feature</a:t>
            </a:r>
            <a:r>
              <a:rPr lang="ru-RU" altLang="ru-RU" sz="1800" dirty="0">
                <a:solidFill>
                  <a:srgbClr val="000000"/>
                </a:solidFill>
              </a:rPr>
              <a:t> </a:t>
            </a:r>
            <a:r>
              <a:rPr lang="ru-RU" altLang="ru-RU" sz="1800" dirty="0" err="1">
                <a:solidFill>
                  <a:srgbClr val="000000"/>
                </a:solidFill>
              </a:rPr>
              <a:t>when</a:t>
            </a:r>
            <a:r>
              <a:rPr lang="ru-RU" altLang="ru-RU" sz="1800" dirty="0">
                <a:solidFill>
                  <a:srgbClr val="000000"/>
                </a:solidFill>
              </a:rPr>
              <a:t> </a:t>
            </a:r>
            <a:r>
              <a:rPr lang="ru-RU" altLang="ru-RU" sz="1800" dirty="0" err="1">
                <a:solidFill>
                  <a:srgbClr val="000000"/>
                </a:solidFill>
              </a:rPr>
              <a:t>it</a:t>
            </a:r>
            <a:r>
              <a:rPr lang="ru-RU" altLang="ru-RU" sz="1800" dirty="0">
                <a:solidFill>
                  <a:srgbClr val="000000"/>
                </a:solidFill>
              </a:rPr>
              <a:t> </a:t>
            </a:r>
            <a:r>
              <a:rPr lang="ru-RU" altLang="ru-RU" sz="1800" dirty="0" err="1">
                <a:solidFill>
                  <a:srgbClr val="000000"/>
                </a:solidFill>
              </a:rPr>
              <a:t>is</a:t>
            </a:r>
            <a:r>
              <a:rPr lang="ru-RU" altLang="ru-RU" sz="1800" dirty="0">
                <a:solidFill>
                  <a:srgbClr val="000000"/>
                </a:solidFill>
              </a:rPr>
              <a:t> </a:t>
            </a:r>
            <a:r>
              <a:rPr lang="ru-RU" altLang="ru-RU" sz="1800" dirty="0" err="1">
                <a:solidFill>
                  <a:srgbClr val="000000"/>
                </a:solidFill>
              </a:rPr>
              <a:t>used</a:t>
            </a:r>
            <a:r>
              <a:rPr lang="ru-RU" altLang="ru-RU" sz="1800" dirty="0">
                <a:solidFill>
                  <a:srgbClr val="000000"/>
                </a:solidFill>
              </a:rPr>
              <a:t> </a:t>
            </a:r>
            <a:r>
              <a:rPr lang="ru-RU" altLang="ru-RU" sz="1800" dirty="0" err="1">
                <a:solidFill>
                  <a:srgbClr val="000000"/>
                </a:solidFill>
              </a:rPr>
              <a:t>in</a:t>
            </a:r>
            <a:r>
              <a:rPr lang="ru-RU" altLang="ru-RU" sz="1800" dirty="0">
                <a:solidFill>
                  <a:srgbClr val="000000"/>
                </a:solidFill>
              </a:rPr>
              <a:t> </a:t>
            </a:r>
            <a:r>
              <a:rPr lang="ru-RU" altLang="ru-RU" sz="1800" dirty="0" err="1">
                <a:solidFill>
                  <a:srgbClr val="000000"/>
                </a:solidFill>
              </a:rPr>
              <a:t>trees</a:t>
            </a:r>
            <a:r>
              <a:rPr lang="ru-RU" altLang="ru-RU" sz="1800" dirty="0">
                <a:solidFill>
                  <a:srgbClr val="000000"/>
                </a:solidFill>
              </a:rPr>
              <a:t>, </a:t>
            </a:r>
            <a:r>
              <a:rPr lang="ru-RU" altLang="ru-RU" sz="1800" dirty="0" err="1">
                <a:solidFill>
                  <a:srgbClr val="000000"/>
                </a:solidFill>
              </a:rPr>
              <a:t>where</a:t>
            </a:r>
            <a:r>
              <a:rPr lang="ru-RU" altLang="ru-RU" sz="1800" dirty="0">
                <a:solidFill>
                  <a:srgbClr val="000000"/>
                </a:solidFill>
              </a:rPr>
              <a:t> </a:t>
            </a:r>
            <a:r>
              <a:rPr lang="ru-RU" altLang="ru-RU" sz="1800" dirty="0" err="1">
                <a:solidFill>
                  <a:srgbClr val="000000"/>
                </a:solidFill>
              </a:rPr>
              <a:t>coverage</a:t>
            </a:r>
            <a:r>
              <a:rPr lang="ru-RU" altLang="ru-RU" sz="1800" dirty="0">
                <a:solidFill>
                  <a:srgbClr val="000000"/>
                </a:solidFill>
              </a:rPr>
              <a:t> </a:t>
            </a:r>
            <a:r>
              <a:rPr lang="ru-RU" altLang="ru-RU" sz="1800" dirty="0" err="1">
                <a:solidFill>
                  <a:srgbClr val="000000"/>
                </a:solidFill>
              </a:rPr>
              <a:t>is</a:t>
            </a:r>
            <a:r>
              <a:rPr lang="ru-RU" altLang="ru-RU" sz="1800" dirty="0">
                <a:solidFill>
                  <a:srgbClr val="000000"/>
                </a:solidFill>
              </a:rPr>
              <a:t> </a:t>
            </a:r>
            <a:r>
              <a:rPr lang="ru-RU" altLang="ru-RU" sz="1800" dirty="0" err="1">
                <a:solidFill>
                  <a:srgbClr val="000000"/>
                </a:solidFill>
              </a:rPr>
              <a:t>defined</a:t>
            </a:r>
            <a:r>
              <a:rPr lang="ru-RU" altLang="ru-RU" sz="1800" dirty="0">
                <a:solidFill>
                  <a:srgbClr val="000000"/>
                </a:solidFill>
              </a:rPr>
              <a:t> </a:t>
            </a:r>
            <a:r>
              <a:rPr lang="ru-RU" altLang="ru-RU" sz="1800" dirty="0" err="1">
                <a:solidFill>
                  <a:srgbClr val="000000"/>
                </a:solidFill>
              </a:rPr>
              <a:t>as</a:t>
            </a:r>
            <a:r>
              <a:rPr lang="ru-RU" altLang="ru-RU" sz="1800" dirty="0">
                <a:solidFill>
                  <a:srgbClr val="000000"/>
                </a:solidFill>
              </a:rPr>
              <a:t> </a:t>
            </a:r>
            <a:r>
              <a:rPr lang="ru-RU" altLang="ru-RU" sz="1800" dirty="0" err="1">
                <a:solidFill>
                  <a:srgbClr val="000000"/>
                </a:solidFill>
              </a:rPr>
              <a:t>the</a:t>
            </a:r>
            <a:r>
              <a:rPr lang="ru-RU" altLang="ru-RU" sz="1800" dirty="0">
                <a:solidFill>
                  <a:srgbClr val="000000"/>
                </a:solidFill>
              </a:rPr>
              <a:t> </a:t>
            </a:r>
            <a:r>
              <a:rPr lang="ru-RU" altLang="ru-RU" sz="1800" dirty="0" err="1">
                <a:solidFill>
                  <a:srgbClr val="000000"/>
                </a:solidFill>
              </a:rPr>
              <a:t>number</a:t>
            </a:r>
            <a:r>
              <a:rPr lang="ru-RU" altLang="ru-RU" sz="1800" dirty="0">
                <a:solidFill>
                  <a:srgbClr val="000000"/>
                </a:solidFill>
              </a:rPr>
              <a:t> </a:t>
            </a:r>
            <a:r>
              <a:rPr lang="ru-RU" altLang="ru-RU" sz="1800" dirty="0" err="1">
                <a:solidFill>
                  <a:srgbClr val="000000"/>
                </a:solidFill>
              </a:rPr>
              <a:t>of</a:t>
            </a:r>
            <a:r>
              <a:rPr lang="ru-RU" altLang="ru-RU" sz="1800" dirty="0">
                <a:solidFill>
                  <a:srgbClr val="000000"/>
                </a:solidFill>
              </a:rPr>
              <a:t> </a:t>
            </a:r>
            <a:r>
              <a:rPr lang="ru-RU" altLang="ru-RU" sz="1800" dirty="0" err="1">
                <a:solidFill>
                  <a:srgbClr val="000000"/>
                </a:solidFill>
              </a:rPr>
              <a:t>samples</a:t>
            </a:r>
            <a:r>
              <a:rPr lang="ru-RU" altLang="ru-RU" sz="1800" dirty="0">
                <a:solidFill>
                  <a:srgbClr val="000000"/>
                </a:solidFill>
              </a:rPr>
              <a:t> </a:t>
            </a:r>
            <a:r>
              <a:rPr lang="ru-RU" altLang="ru-RU" sz="1800" dirty="0" err="1">
                <a:solidFill>
                  <a:srgbClr val="000000"/>
                </a:solidFill>
              </a:rPr>
              <a:t>affected</a:t>
            </a:r>
            <a:r>
              <a:rPr lang="ru-RU" altLang="ru-RU" sz="1800" dirty="0">
                <a:solidFill>
                  <a:srgbClr val="000000"/>
                </a:solidFill>
              </a:rPr>
              <a:t> </a:t>
            </a:r>
            <a:r>
              <a:rPr lang="ru-RU" altLang="ru-RU" sz="1800" dirty="0" err="1">
                <a:solidFill>
                  <a:srgbClr val="000000"/>
                </a:solidFill>
              </a:rPr>
              <a:t>by</a:t>
            </a:r>
            <a:r>
              <a:rPr lang="ru-RU" altLang="ru-RU" sz="1800" dirty="0">
                <a:solidFill>
                  <a:srgbClr val="000000"/>
                </a:solidFill>
              </a:rPr>
              <a:t> </a:t>
            </a:r>
            <a:r>
              <a:rPr lang="ru-RU" altLang="ru-RU" sz="1800" dirty="0" err="1">
                <a:solidFill>
                  <a:srgbClr val="000000"/>
                </a:solidFill>
              </a:rPr>
              <a:t>the</a:t>
            </a:r>
            <a:r>
              <a:rPr lang="ru-RU" altLang="ru-RU" sz="1800" dirty="0">
                <a:solidFill>
                  <a:srgbClr val="000000"/>
                </a:solidFill>
              </a:rPr>
              <a:t> </a:t>
            </a:r>
            <a:r>
              <a:rPr lang="ru-RU" altLang="ru-RU" sz="1800" dirty="0" err="1">
                <a:solidFill>
                  <a:srgbClr val="000000"/>
                </a:solidFill>
              </a:rPr>
              <a:t>split</a:t>
            </a:r>
            <a:endParaRPr lang="ru-RU" altLang="ru-RU" sz="1800" dirty="0">
              <a:solidFill>
                <a:srgbClr val="000000"/>
              </a:solidFill>
            </a:endParaRPr>
          </a:p>
          <a:p>
            <a:pPr marL="0" lvl="0" indent="0" eaLnBrk="0" fontAlgn="base" hangingPunct="0">
              <a:lnSpc>
                <a:spcPct val="100000"/>
              </a:lnSpc>
              <a:spcBef>
                <a:spcPct val="0"/>
              </a:spcBef>
              <a:spcAft>
                <a:spcPct val="0"/>
              </a:spcAft>
              <a:buNone/>
            </a:pPr>
            <a:endParaRPr lang="ru-RU" altLang="ru-RU" sz="2000" dirty="0"/>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2" descr="image.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Rectangle 3"/>
          <p:cNvSpPr>
            <a:spLocks noChangeArrowheads="1"/>
          </p:cNvSpPr>
          <p:nvPr/>
        </p:nvSpPr>
        <p:spPr bwMode="auto">
          <a:xfrm>
            <a:off x="6003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7" name="AutoShape 2" descr="image.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1" name="Rectangle 1"/>
          <p:cNvSpPr>
            <a:spLocks noChangeArrowheads="1"/>
          </p:cNvSpPr>
          <p:nvPr/>
        </p:nvSpPr>
        <p:spPr bwMode="auto">
          <a:xfrm>
            <a:off x="6003634"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3" descr="image.p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Rectangle 1"/>
          <p:cNvSpPr>
            <a:spLocks noChangeArrowheads="1"/>
          </p:cNvSpPr>
          <p:nvPr/>
        </p:nvSpPr>
        <p:spPr bwMode="auto">
          <a:xfrm>
            <a:off x="0" y="-247469"/>
            <a:ext cx="184731" cy="494939"/>
          </a:xfrm>
          <a:prstGeom prst="rect">
            <a:avLst/>
          </a:prstGeom>
          <a:solidFill>
            <a:srgbClr val="E3F2F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2"/>
          <p:cNvSpPr>
            <a:spLocks noChangeArrowheads="1"/>
          </p:cNvSpPr>
          <p:nvPr/>
        </p:nvSpPr>
        <p:spPr bwMode="auto">
          <a:xfrm>
            <a:off x="0" y="90100"/>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5" name="AutoShape 2" descr="image.pn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6" name="AutoShape 2" descr="image.png"/>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9" name="AutoShape 4" descr="image.png"/>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21" name="AutoShape 2" descr="image.png"/>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7" name="Rectangle 1"/>
          <p:cNvSpPr>
            <a:spLocks noChangeArrowheads="1"/>
          </p:cNvSpPr>
          <p:nvPr/>
        </p:nvSpPr>
        <p:spPr bwMode="auto">
          <a:xfrm>
            <a:off x="0" y="-247469"/>
            <a:ext cx="184731" cy="4949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
          <p:cNvSpPr>
            <a:spLocks noChangeArrowheads="1"/>
          </p:cNvSpPr>
          <p:nvPr/>
        </p:nvSpPr>
        <p:spPr bwMode="auto">
          <a:xfrm>
            <a:off x="0" y="90100"/>
            <a:ext cx="184731"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877892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27025" y="365125"/>
            <a:ext cx="11318875" cy="1053477"/>
          </a:xfrm>
        </p:spPr>
        <p:txBody>
          <a:bodyPr>
            <a:normAutofit/>
          </a:bodyPr>
          <a:lstStyle/>
          <a:p>
            <a:r>
              <a:rPr lang="en-US" b="1" dirty="0"/>
              <a:t>Feature </a:t>
            </a:r>
            <a:r>
              <a:rPr lang="en-US" b="1" dirty="0" smtClean="0"/>
              <a:t>Selection</a:t>
            </a:r>
            <a:r>
              <a:rPr lang="ru-RU" b="1" dirty="0" smtClean="0"/>
              <a:t>. </a:t>
            </a:r>
            <a:r>
              <a:rPr lang="en-US" b="1" dirty="0"/>
              <a:t>Wrapper methods</a:t>
            </a:r>
          </a:p>
        </p:txBody>
      </p:sp>
      <p:sp>
        <p:nvSpPr>
          <p:cNvPr id="3" name="Объект 2"/>
          <p:cNvSpPr>
            <a:spLocks noGrp="1"/>
          </p:cNvSpPr>
          <p:nvPr>
            <p:ph idx="1"/>
          </p:nvPr>
        </p:nvSpPr>
        <p:spPr>
          <a:xfrm>
            <a:off x="327025" y="1165356"/>
            <a:ext cx="11422879" cy="5451344"/>
          </a:xfrm>
        </p:spPr>
        <p:txBody>
          <a:bodyPr>
            <a:noAutofit/>
          </a:bodyPr>
          <a:lstStyle/>
          <a:p>
            <a:r>
              <a:rPr lang="en-US" sz="2000" dirty="0"/>
              <a:t>W</a:t>
            </a:r>
            <a:r>
              <a:rPr lang="en-US" sz="2000" dirty="0" smtClean="0"/>
              <a:t>rapper </a:t>
            </a:r>
            <a:r>
              <a:rPr lang="en-US" sz="2000" dirty="0"/>
              <a:t>methods are based on greedy search algorithms as they evaluate all possible combinations of the features and select the combination that produces the best result for a specific machine learning algorithm</a:t>
            </a:r>
            <a:r>
              <a:rPr lang="en-US" sz="2000" dirty="0" smtClean="0"/>
              <a:t>.</a:t>
            </a:r>
          </a:p>
          <a:p>
            <a:r>
              <a:rPr lang="en-US" sz="2000" b="1" dirty="0" smtClean="0"/>
              <a:t>Step-Forward </a:t>
            </a:r>
            <a:r>
              <a:rPr lang="en-US" sz="2000" b="1" dirty="0"/>
              <a:t>wrapper selection</a:t>
            </a:r>
            <a:endParaRPr lang="en-US" sz="2000" dirty="0"/>
          </a:p>
          <a:p>
            <a:pPr lvl="1"/>
            <a:r>
              <a:rPr lang="en-US" sz="2000" dirty="0"/>
              <a:t>Start with having no feature in the model.</a:t>
            </a:r>
          </a:p>
          <a:p>
            <a:pPr lvl="1"/>
            <a:r>
              <a:rPr lang="en-US" sz="2000" dirty="0"/>
              <a:t>In each iteration, search to adding the feature which best improves an accuracy</a:t>
            </a:r>
          </a:p>
          <a:p>
            <a:pPr lvl="1"/>
            <a:r>
              <a:rPr lang="en-US" sz="2000" dirty="0"/>
              <a:t>Repeat till an addition of a new variable does not improve the performance of the model or by the certain number of features are selected.</a:t>
            </a:r>
          </a:p>
          <a:p>
            <a:pPr lvl="1"/>
            <a:r>
              <a:rPr lang="en-US" sz="2000" dirty="0"/>
              <a:t>The best depends entirely on the defined by such evaluation criteria as AUC, prediction accuracy, RMSE, </a:t>
            </a:r>
            <a:r>
              <a:rPr lang="en-US" sz="2000" dirty="0" smtClean="0"/>
              <a:t>etc.</a:t>
            </a:r>
          </a:p>
          <a:p>
            <a:pPr marL="228600" lvl="1"/>
            <a:r>
              <a:rPr lang="en-US" sz="2000" b="1" dirty="0" smtClean="0"/>
              <a:t>Stepwise/Subset Selection</a:t>
            </a:r>
          </a:p>
          <a:p>
            <a:pPr lvl="1"/>
            <a:r>
              <a:rPr lang="en-US" sz="2000" dirty="0" smtClean="0"/>
              <a:t>The </a:t>
            </a:r>
            <a:r>
              <a:rPr lang="en-US" sz="2000" dirty="0"/>
              <a:t>algorithm is similar to the forward selection process, but a variable can also be dropped if it’s deemed as not useful any more after a certain number of steps.</a:t>
            </a:r>
          </a:p>
          <a:p>
            <a:pPr lvl="1"/>
            <a:endParaRPr lang="en-US" sz="2000" dirty="0"/>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2" descr="image.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Rectangle 3"/>
          <p:cNvSpPr>
            <a:spLocks noChangeArrowheads="1"/>
          </p:cNvSpPr>
          <p:nvPr/>
        </p:nvSpPr>
        <p:spPr bwMode="auto">
          <a:xfrm>
            <a:off x="6003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7" name="AutoShape 2" descr="image.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1" name="Rectangle 1"/>
          <p:cNvSpPr>
            <a:spLocks noChangeArrowheads="1"/>
          </p:cNvSpPr>
          <p:nvPr/>
        </p:nvSpPr>
        <p:spPr bwMode="auto">
          <a:xfrm>
            <a:off x="6003634"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3" descr="image.p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Rectangle 1"/>
          <p:cNvSpPr>
            <a:spLocks noChangeArrowheads="1"/>
          </p:cNvSpPr>
          <p:nvPr/>
        </p:nvSpPr>
        <p:spPr bwMode="auto">
          <a:xfrm>
            <a:off x="0" y="-247469"/>
            <a:ext cx="184731" cy="494939"/>
          </a:xfrm>
          <a:prstGeom prst="rect">
            <a:avLst/>
          </a:prstGeom>
          <a:solidFill>
            <a:srgbClr val="E3F2F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2"/>
          <p:cNvSpPr>
            <a:spLocks noChangeArrowheads="1"/>
          </p:cNvSpPr>
          <p:nvPr/>
        </p:nvSpPr>
        <p:spPr bwMode="auto">
          <a:xfrm>
            <a:off x="0" y="90100"/>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5" name="AutoShape 2" descr="image.pn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6" name="AutoShape 2" descr="image.png"/>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9" name="AutoShape 4" descr="image.png"/>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21" name="AutoShape 2" descr="image.png"/>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7" name="Rectangle 1"/>
          <p:cNvSpPr>
            <a:spLocks noChangeArrowheads="1"/>
          </p:cNvSpPr>
          <p:nvPr/>
        </p:nvSpPr>
        <p:spPr bwMode="auto">
          <a:xfrm>
            <a:off x="0" y="-247469"/>
            <a:ext cx="184731" cy="4949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
          <p:cNvSpPr>
            <a:spLocks noChangeArrowheads="1"/>
          </p:cNvSpPr>
          <p:nvPr/>
        </p:nvSpPr>
        <p:spPr bwMode="auto">
          <a:xfrm>
            <a:off x="0" y="90100"/>
            <a:ext cx="184731"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7214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27025" y="365125"/>
            <a:ext cx="11318875" cy="1053477"/>
          </a:xfrm>
        </p:spPr>
        <p:txBody>
          <a:bodyPr>
            <a:normAutofit/>
          </a:bodyPr>
          <a:lstStyle/>
          <a:p>
            <a:r>
              <a:rPr lang="en-US" b="1" dirty="0"/>
              <a:t>Feature </a:t>
            </a:r>
            <a:r>
              <a:rPr lang="en-US" b="1" dirty="0" smtClean="0"/>
              <a:t>importance</a:t>
            </a:r>
            <a:r>
              <a:rPr lang="ru-RU" b="1" dirty="0" smtClean="0"/>
              <a:t>. </a:t>
            </a:r>
            <a:r>
              <a:rPr lang="en-US" b="1" dirty="0"/>
              <a:t>Wrapper methods</a:t>
            </a:r>
          </a:p>
        </p:txBody>
      </p:sp>
      <p:sp>
        <p:nvSpPr>
          <p:cNvPr id="3" name="Объект 2"/>
          <p:cNvSpPr>
            <a:spLocks noGrp="1"/>
          </p:cNvSpPr>
          <p:nvPr>
            <p:ph idx="1"/>
          </p:nvPr>
        </p:nvSpPr>
        <p:spPr>
          <a:xfrm>
            <a:off x="327025" y="1165356"/>
            <a:ext cx="11422879" cy="5451344"/>
          </a:xfrm>
        </p:spPr>
        <p:txBody>
          <a:bodyPr>
            <a:noAutofit/>
          </a:bodyPr>
          <a:lstStyle/>
          <a:p>
            <a:r>
              <a:rPr lang="en-US" sz="2000" b="1" dirty="0"/>
              <a:t>Step-Backwards wrapper selection (Recursive Feature Elimination, RFE</a:t>
            </a:r>
            <a:r>
              <a:rPr lang="en-US" sz="2000" b="1" dirty="0" smtClean="0"/>
              <a:t>)</a:t>
            </a:r>
          </a:p>
          <a:p>
            <a:pPr lvl="1"/>
            <a:r>
              <a:rPr lang="en-US" sz="2000" dirty="0" smtClean="0"/>
              <a:t>Start </a:t>
            </a:r>
            <a:r>
              <a:rPr lang="en-US" sz="2000" dirty="0"/>
              <a:t>with having all feature in the model.</a:t>
            </a:r>
          </a:p>
          <a:p>
            <a:pPr lvl="1"/>
            <a:r>
              <a:rPr lang="en-US" sz="2000" dirty="0"/>
              <a:t>In each iteration remove a feature that the smallest influence on the accuracy.</a:t>
            </a:r>
          </a:p>
          <a:p>
            <a:pPr lvl="1"/>
            <a:r>
              <a:rPr lang="en-US" sz="2000" dirty="0"/>
              <a:t>Repeat till find the optimal subset of a predefined size.</a:t>
            </a:r>
          </a:p>
          <a:p>
            <a:r>
              <a:rPr lang="en-US" sz="2000" b="1" dirty="0"/>
              <a:t>Exhaustive feature selection</a:t>
            </a:r>
            <a:r>
              <a:rPr lang="en-US" sz="2000" dirty="0" smtClean="0"/>
              <a:t>:</a:t>
            </a:r>
          </a:p>
          <a:p>
            <a:pPr lvl="1"/>
            <a:r>
              <a:rPr lang="en-US" sz="2000" dirty="0" smtClean="0"/>
              <a:t>At </a:t>
            </a:r>
            <a:r>
              <a:rPr lang="en-US" sz="2000" dirty="0"/>
              <a:t>each iteration repeatedly creates a several models (algorithm) and evaluate performance among all the possible combination of features.</a:t>
            </a:r>
          </a:p>
          <a:p>
            <a:pPr lvl="1"/>
            <a:r>
              <a:rPr lang="en-US" sz="2000" dirty="0"/>
              <a:t>Keeps aside the best or the worst performing feature at each iteration.</a:t>
            </a:r>
          </a:p>
          <a:p>
            <a:pPr lvl="1"/>
            <a:r>
              <a:rPr lang="en-US" sz="2000" dirty="0"/>
              <a:t>Ranks the features based on the order of their elimination.</a:t>
            </a:r>
          </a:p>
          <a:p>
            <a:pPr lvl="1"/>
            <a:r>
              <a:rPr lang="en-US" sz="2000" dirty="0"/>
              <a:t>Leave the best combination of the predefined size.</a:t>
            </a:r>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2" descr="image.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Rectangle 3"/>
          <p:cNvSpPr>
            <a:spLocks noChangeArrowheads="1"/>
          </p:cNvSpPr>
          <p:nvPr/>
        </p:nvSpPr>
        <p:spPr bwMode="auto">
          <a:xfrm>
            <a:off x="6003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7" name="AutoShape 2" descr="image.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1" name="Rectangle 1"/>
          <p:cNvSpPr>
            <a:spLocks noChangeArrowheads="1"/>
          </p:cNvSpPr>
          <p:nvPr/>
        </p:nvSpPr>
        <p:spPr bwMode="auto">
          <a:xfrm>
            <a:off x="6003634"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3" descr="image.p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Rectangle 1"/>
          <p:cNvSpPr>
            <a:spLocks noChangeArrowheads="1"/>
          </p:cNvSpPr>
          <p:nvPr/>
        </p:nvSpPr>
        <p:spPr bwMode="auto">
          <a:xfrm>
            <a:off x="0" y="-247469"/>
            <a:ext cx="184731" cy="494939"/>
          </a:xfrm>
          <a:prstGeom prst="rect">
            <a:avLst/>
          </a:prstGeom>
          <a:solidFill>
            <a:srgbClr val="E3F2F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2"/>
          <p:cNvSpPr>
            <a:spLocks noChangeArrowheads="1"/>
          </p:cNvSpPr>
          <p:nvPr/>
        </p:nvSpPr>
        <p:spPr bwMode="auto">
          <a:xfrm>
            <a:off x="0" y="90100"/>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5" name="AutoShape 2" descr="image.pn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6" name="AutoShape 2" descr="image.png"/>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9" name="AutoShape 4" descr="image.png"/>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21" name="AutoShape 2" descr="image.png"/>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7" name="Rectangle 1"/>
          <p:cNvSpPr>
            <a:spLocks noChangeArrowheads="1"/>
          </p:cNvSpPr>
          <p:nvPr/>
        </p:nvSpPr>
        <p:spPr bwMode="auto">
          <a:xfrm>
            <a:off x="0" y="-247469"/>
            <a:ext cx="184731" cy="4949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
          <p:cNvSpPr>
            <a:spLocks noChangeArrowheads="1"/>
          </p:cNvSpPr>
          <p:nvPr/>
        </p:nvSpPr>
        <p:spPr bwMode="auto">
          <a:xfrm>
            <a:off x="0" y="90100"/>
            <a:ext cx="184731"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291562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976565"/>
          </a:xfrm>
        </p:spPr>
        <p:txBody>
          <a:bodyPr/>
          <a:lstStyle/>
          <a:p>
            <a:r>
              <a:rPr lang="en-US" b="1" dirty="0"/>
              <a:t>Exploratory Data Analysis (EDA</a:t>
            </a:r>
            <a:r>
              <a:rPr lang="en-US" b="1" dirty="0" smtClean="0"/>
              <a:t>). Examples</a:t>
            </a:r>
            <a:endParaRPr lang="ru-RU" dirty="0"/>
          </a:p>
        </p:txBody>
      </p:sp>
      <p:sp>
        <p:nvSpPr>
          <p:cNvPr id="3" name="Объект 2"/>
          <p:cNvSpPr>
            <a:spLocks noGrp="1"/>
          </p:cNvSpPr>
          <p:nvPr>
            <p:ph idx="1"/>
          </p:nvPr>
        </p:nvSpPr>
        <p:spPr>
          <a:xfrm>
            <a:off x="487110" y="1264778"/>
            <a:ext cx="10866690" cy="4912185"/>
          </a:xfrm>
        </p:spPr>
        <p:txBody>
          <a:bodyPr>
            <a:normAutofit/>
          </a:bodyPr>
          <a:lstStyle/>
          <a:p>
            <a:r>
              <a:rPr lang="en-US" sz="2000" dirty="0"/>
              <a:t>Example of scatterplot analysis. </a:t>
            </a:r>
            <a:endParaRPr lang="en-US" sz="2000" dirty="0" smtClean="0"/>
          </a:p>
          <a:p>
            <a:r>
              <a:rPr lang="en-US" sz="2000" dirty="0" smtClean="0"/>
              <a:t>A </a:t>
            </a:r>
            <a:r>
              <a:rPr lang="en-US" sz="2000" dirty="0"/>
              <a:t>scatterplot can reveal data symmetry, clusters, correlation between variables, and extreme values or outliers. </a:t>
            </a:r>
            <a:endParaRPr lang="ru-RU" sz="2000" dirty="0"/>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5" name="Рисунок 4"/>
          <p:cNvPicPr>
            <a:picLocks noChangeAspect="1"/>
          </p:cNvPicPr>
          <p:nvPr/>
        </p:nvPicPr>
        <p:blipFill>
          <a:blip r:embed="rId2"/>
          <a:stretch>
            <a:fillRect/>
          </a:stretch>
        </p:blipFill>
        <p:spPr>
          <a:xfrm>
            <a:off x="2517804" y="2827637"/>
            <a:ext cx="6455280" cy="3143336"/>
          </a:xfrm>
          <a:prstGeom prst="rect">
            <a:avLst/>
          </a:prstGeom>
        </p:spPr>
      </p:pic>
    </p:spTree>
    <p:extLst>
      <p:ext uri="{BB962C8B-B14F-4D97-AF65-F5344CB8AC3E}">
        <p14:creationId xmlns:p14="http://schemas.microsoft.com/office/powerpoint/2010/main" val="39225796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27025" y="365125"/>
            <a:ext cx="11318875" cy="1053477"/>
          </a:xfrm>
        </p:spPr>
        <p:txBody>
          <a:bodyPr>
            <a:normAutofit/>
          </a:bodyPr>
          <a:lstStyle/>
          <a:p>
            <a:r>
              <a:rPr lang="en-US" b="1" dirty="0"/>
              <a:t>Feature </a:t>
            </a:r>
            <a:r>
              <a:rPr lang="en-US" b="1" dirty="0" smtClean="0"/>
              <a:t>importance</a:t>
            </a:r>
            <a:r>
              <a:rPr lang="ru-RU" b="1" dirty="0" smtClean="0"/>
              <a:t>. </a:t>
            </a:r>
            <a:r>
              <a:rPr lang="en-US" b="1" dirty="0"/>
              <a:t>Wrapper methods</a:t>
            </a:r>
          </a:p>
        </p:txBody>
      </p:sp>
      <p:sp>
        <p:nvSpPr>
          <p:cNvPr id="3" name="Объект 2"/>
          <p:cNvSpPr>
            <a:spLocks noGrp="1"/>
          </p:cNvSpPr>
          <p:nvPr>
            <p:ph idx="1"/>
          </p:nvPr>
        </p:nvSpPr>
        <p:spPr>
          <a:xfrm>
            <a:off x="327025" y="1165356"/>
            <a:ext cx="11422879" cy="5451344"/>
          </a:xfrm>
        </p:spPr>
        <p:txBody>
          <a:bodyPr>
            <a:noAutofit/>
          </a:bodyPr>
          <a:lstStyle/>
          <a:p>
            <a:r>
              <a:rPr lang="en-US" dirty="0"/>
              <a:t>Illustration of wrapped methods</a:t>
            </a:r>
            <a:endParaRPr lang="en-US" sz="2000" dirty="0"/>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2" descr="image.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Rectangle 3"/>
          <p:cNvSpPr>
            <a:spLocks noChangeArrowheads="1"/>
          </p:cNvSpPr>
          <p:nvPr/>
        </p:nvSpPr>
        <p:spPr bwMode="auto">
          <a:xfrm>
            <a:off x="6003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7" name="AutoShape 2" descr="image.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1" name="Rectangle 1"/>
          <p:cNvSpPr>
            <a:spLocks noChangeArrowheads="1"/>
          </p:cNvSpPr>
          <p:nvPr/>
        </p:nvSpPr>
        <p:spPr bwMode="auto">
          <a:xfrm>
            <a:off x="6003634"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3" descr="image.p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Rectangle 1"/>
          <p:cNvSpPr>
            <a:spLocks noChangeArrowheads="1"/>
          </p:cNvSpPr>
          <p:nvPr/>
        </p:nvSpPr>
        <p:spPr bwMode="auto">
          <a:xfrm>
            <a:off x="0" y="-247469"/>
            <a:ext cx="184731" cy="494939"/>
          </a:xfrm>
          <a:prstGeom prst="rect">
            <a:avLst/>
          </a:prstGeom>
          <a:solidFill>
            <a:srgbClr val="E3F2F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2"/>
          <p:cNvSpPr>
            <a:spLocks noChangeArrowheads="1"/>
          </p:cNvSpPr>
          <p:nvPr/>
        </p:nvSpPr>
        <p:spPr bwMode="auto">
          <a:xfrm>
            <a:off x="0" y="90100"/>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5" name="AutoShape 2" descr="image.pn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6" name="AutoShape 2" descr="image.png"/>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9" name="AutoShape 4" descr="image.png"/>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21" name="AutoShape 2" descr="image.png"/>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7" name="Rectangle 1"/>
          <p:cNvSpPr>
            <a:spLocks noChangeArrowheads="1"/>
          </p:cNvSpPr>
          <p:nvPr/>
        </p:nvSpPr>
        <p:spPr bwMode="auto">
          <a:xfrm>
            <a:off x="0" y="-247469"/>
            <a:ext cx="184731" cy="4949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
          <p:cNvSpPr>
            <a:spLocks noChangeArrowheads="1"/>
          </p:cNvSpPr>
          <p:nvPr/>
        </p:nvSpPr>
        <p:spPr bwMode="auto">
          <a:xfrm>
            <a:off x="0" y="90100"/>
            <a:ext cx="184731"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20" name="AutoShape 2" descr="image.png"/>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22" name="Рисунок 21"/>
          <p:cNvPicPr>
            <a:picLocks noChangeAspect="1"/>
          </p:cNvPicPr>
          <p:nvPr/>
        </p:nvPicPr>
        <p:blipFill>
          <a:blip r:embed="rId2"/>
          <a:stretch>
            <a:fillRect/>
          </a:stretch>
        </p:blipFill>
        <p:spPr>
          <a:xfrm>
            <a:off x="0" y="1693069"/>
            <a:ext cx="8562975" cy="2628900"/>
          </a:xfrm>
          <a:prstGeom prst="rect">
            <a:avLst/>
          </a:prstGeom>
        </p:spPr>
      </p:pic>
      <p:sp>
        <p:nvSpPr>
          <p:cNvPr id="23" name="Прямоугольник 22"/>
          <p:cNvSpPr/>
          <p:nvPr/>
        </p:nvSpPr>
        <p:spPr>
          <a:xfrm>
            <a:off x="307975" y="4483100"/>
            <a:ext cx="11027782" cy="1631216"/>
          </a:xfrm>
          <a:prstGeom prst="rect">
            <a:avLst/>
          </a:prstGeom>
        </p:spPr>
        <p:txBody>
          <a:bodyPr wrap="square">
            <a:spAutoFit/>
          </a:bodyPr>
          <a:lstStyle/>
          <a:p>
            <a:pPr algn="just"/>
            <a:r>
              <a:rPr lang="en-US" sz="2000" i="1" dirty="0" smtClean="0">
                <a:solidFill>
                  <a:srgbClr val="000000"/>
                </a:solidFill>
              </a:rPr>
              <a:t>Note. </a:t>
            </a:r>
            <a:r>
              <a:rPr lang="en-US" sz="2000" dirty="0" smtClean="0">
                <a:solidFill>
                  <a:srgbClr val="000000"/>
                </a:solidFill>
              </a:rPr>
              <a:t>Wrapper </a:t>
            </a:r>
            <a:r>
              <a:rPr lang="en-US" sz="2000" dirty="0">
                <a:solidFill>
                  <a:srgbClr val="000000"/>
                </a:solidFill>
              </a:rPr>
              <a:t>methods can be applied only for test (or validation) part. In this case instead of removing a feature we can replace it with random noise - feature column is still there, but it no longer contains useful information. This method works if noise is drawn from the same distribution as original feature values (as otherwise estimator may fail). The simplest way to get such noise is to shuffle values for a feature, i.e. use other examples’ feature values - this is how permutation importance is computed.</a:t>
            </a:r>
            <a:endParaRPr lang="en-US" sz="2000" b="0" i="0" dirty="0">
              <a:solidFill>
                <a:srgbClr val="000000"/>
              </a:solidFill>
              <a:effectLst/>
            </a:endParaRPr>
          </a:p>
        </p:txBody>
      </p:sp>
    </p:spTree>
    <p:extLst>
      <p:ext uri="{BB962C8B-B14F-4D97-AF65-F5344CB8AC3E}">
        <p14:creationId xmlns:p14="http://schemas.microsoft.com/office/powerpoint/2010/main" val="26383350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27025" y="365125"/>
            <a:ext cx="11318875" cy="1053477"/>
          </a:xfrm>
        </p:spPr>
        <p:txBody>
          <a:bodyPr>
            <a:normAutofit/>
          </a:bodyPr>
          <a:lstStyle/>
          <a:p>
            <a:r>
              <a:rPr lang="en-US" b="1" dirty="0"/>
              <a:t>Feature </a:t>
            </a:r>
            <a:r>
              <a:rPr lang="en-US" b="1" dirty="0" smtClean="0"/>
              <a:t>importance</a:t>
            </a:r>
            <a:r>
              <a:rPr lang="ru-RU" b="1" dirty="0" smtClean="0"/>
              <a:t>. </a:t>
            </a:r>
            <a:r>
              <a:rPr lang="en-US" b="1" dirty="0"/>
              <a:t>Embedded Method</a:t>
            </a:r>
          </a:p>
        </p:txBody>
      </p:sp>
      <p:sp>
        <p:nvSpPr>
          <p:cNvPr id="3" name="Объект 2"/>
          <p:cNvSpPr>
            <a:spLocks noGrp="1"/>
          </p:cNvSpPr>
          <p:nvPr>
            <p:ph idx="1"/>
          </p:nvPr>
        </p:nvSpPr>
        <p:spPr>
          <a:xfrm>
            <a:off x="327025" y="1165356"/>
            <a:ext cx="11422879" cy="5451344"/>
          </a:xfrm>
        </p:spPr>
        <p:txBody>
          <a:bodyPr>
            <a:noAutofit/>
          </a:bodyPr>
          <a:lstStyle/>
          <a:p>
            <a:pPr marL="0" lvl="0" indent="0" eaLnBrk="0" fontAlgn="base" hangingPunct="0">
              <a:lnSpc>
                <a:spcPct val="100000"/>
              </a:lnSpc>
              <a:spcBef>
                <a:spcPct val="0"/>
              </a:spcBef>
              <a:spcAft>
                <a:spcPct val="0"/>
              </a:spcAft>
              <a:buNone/>
            </a:pPr>
            <a:r>
              <a:rPr lang="ru-RU" altLang="ru-RU" sz="2000" dirty="0" err="1">
                <a:solidFill>
                  <a:srgbClr val="000000"/>
                </a:solidFill>
              </a:rPr>
              <a:t>Embedded</a:t>
            </a:r>
            <a:r>
              <a:rPr lang="ru-RU" altLang="ru-RU" sz="2000" dirty="0">
                <a:solidFill>
                  <a:srgbClr val="000000"/>
                </a:solidFill>
              </a:rPr>
              <a:t> </a:t>
            </a:r>
            <a:r>
              <a:rPr lang="ru-RU" altLang="ru-RU" sz="2000" dirty="0" err="1">
                <a:solidFill>
                  <a:srgbClr val="000000"/>
                </a:solidFill>
              </a:rPr>
              <a:t>Method</a:t>
            </a:r>
            <a:r>
              <a:rPr lang="ru-RU" altLang="ru-RU" sz="2000" dirty="0">
                <a:solidFill>
                  <a:srgbClr val="000000"/>
                </a:solidFill>
              </a:rPr>
              <a:t> </a:t>
            </a:r>
            <a:r>
              <a:rPr lang="ru-RU" altLang="ru-RU" sz="2000" dirty="0" err="1">
                <a:solidFill>
                  <a:srgbClr val="000000"/>
                </a:solidFill>
              </a:rPr>
              <a:t>is</a:t>
            </a:r>
            <a:r>
              <a:rPr lang="ru-RU" altLang="ru-RU" sz="2000" dirty="0">
                <a:solidFill>
                  <a:srgbClr val="000000"/>
                </a:solidFill>
              </a:rPr>
              <a:t> </a:t>
            </a:r>
            <a:r>
              <a:rPr lang="ru-RU" altLang="ru-RU" sz="2000" dirty="0" err="1">
                <a:solidFill>
                  <a:srgbClr val="000000"/>
                </a:solidFill>
              </a:rPr>
              <a:t>inbuilt</a:t>
            </a:r>
            <a:r>
              <a:rPr lang="ru-RU" altLang="ru-RU" sz="2000" dirty="0">
                <a:solidFill>
                  <a:srgbClr val="000000"/>
                </a:solidFill>
              </a:rPr>
              <a:t> </a:t>
            </a:r>
            <a:r>
              <a:rPr lang="ru-RU" altLang="ru-RU" sz="2000" dirty="0" err="1">
                <a:solidFill>
                  <a:srgbClr val="000000"/>
                </a:solidFill>
              </a:rPr>
              <a:t>variable</a:t>
            </a:r>
            <a:r>
              <a:rPr lang="ru-RU" altLang="ru-RU" sz="2000" dirty="0">
                <a:solidFill>
                  <a:srgbClr val="000000"/>
                </a:solidFill>
              </a:rPr>
              <a:t> </a:t>
            </a:r>
            <a:r>
              <a:rPr lang="ru-RU" altLang="ru-RU" sz="2000" dirty="0" err="1">
                <a:solidFill>
                  <a:srgbClr val="000000"/>
                </a:solidFill>
              </a:rPr>
              <a:t>selection</a:t>
            </a:r>
            <a:r>
              <a:rPr lang="ru-RU" altLang="ru-RU" sz="2000" dirty="0">
                <a:solidFill>
                  <a:srgbClr val="000000"/>
                </a:solidFill>
              </a:rPr>
              <a:t> </a:t>
            </a:r>
            <a:r>
              <a:rPr lang="ru-RU" altLang="ru-RU" sz="2000" dirty="0" err="1">
                <a:solidFill>
                  <a:srgbClr val="000000"/>
                </a:solidFill>
              </a:rPr>
              <a:t>method</a:t>
            </a:r>
            <a:r>
              <a:rPr lang="ru-RU" altLang="ru-RU" sz="2000" dirty="0">
                <a:solidFill>
                  <a:srgbClr val="000000"/>
                </a:solidFill>
              </a:rPr>
              <a:t>.</a:t>
            </a:r>
            <a:endParaRPr lang="ru-RU" altLang="ru-RU" sz="2000" dirty="0"/>
          </a:p>
          <a:p>
            <a:pPr eaLnBrk="0" fontAlgn="base" hangingPunct="0">
              <a:lnSpc>
                <a:spcPct val="100000"/>
              </a:lnSpc>
              <a:spcBef>
                <a:spcPct val="0"/>
              </a:spcBef>
              <a:spcAft>
                <a:spcPct val="0"/>
              </a:spcAft>
            </a:pPr>
            <a:r>
              <a:rPr lang="ru-RU" altLang="ru-RU" sz="2000" dirty="0" err="1">
                <a:solidFill>
                  <a:srgbClr val="000000"/>
                </a:solidFill>
              </a:rPr>
              <a:t>Use</a:t>
            </a:r>
            <a:r>
              <a:rPr lang="ru-RU" altLang="ru-RU" sz="2000" dirty="0">
                <a:solidFill>
                  <a:srgbClr val="000000"/>
                </a:solidFill>
              </a:rPr>
              <a:t> </a:t>
            </a:r>
            <a:r>
              <a:rPr lang="ru-RU" altLang="ru-RU" sz="2000" dirty="0" err="1">
                <a:solidFill>
                  <a:srgbClr val="000000"/>
                </a:solidFill>
              </a:rPr>
              <a:t>regularization</a:t>
            </a:r>
            <a:r>
              <a:rPr lang="ru-RU" altLang="ru-RU" sz="2000" dirty="0">
                <a:solidFill>
                  <a:srgbClr val="000000"/>
                </a:solidFill>
              </a:rPr>
              <a:t> (L1, L2, </a:t>
            </a:r>
            <a:r>
              <a:rPr lang="ru-RU" altLang="ru-RU" sz="2000" dirty="0" err="1">
                <a:solidFill>
                  <a:srgbClr val="000000"/>
                </a:solidFill>
              </a:rPr>
              <a:t>Elastic</a:t>
            </a:r>
            <a:r>
              <a:rPr lang="ru-RU" altLang="ru-RU" sz="2000" dirty="0">
                <a:solidFill>
                  <a:srgbClr val="000000"/>
                </a:solidFill>
              </a:rPr>
              <a:t>) </a:t>
            </a:r>
            <a:r>
              <a:rPr lang="ru-RU" altLang="ru-RU" sz="2000" dirty="0" err="1">
                <a:solidFill>
                  <a:srgbClr val="000000"/>
                </a:solidFill>
              </a:rPr>
              <a:t>for</a:t>
            </a:r>
            <a:r>
              <a:rPr lang="ru-RU" altLang="ru-RU" sz="2000" dirty="0">
                <a:solidFill>
                  <a:srgbClr val="000000"/>
                </a:solidFill>
              </a:rPr>
              <a:t> </a:t>
            </a:r>
            <a:r>
              <a:rPr lang="ru-RU" altLang="ru-RU" sz="2000" dirty="0" err="1">
                <a:solidFill>
                  <a:srgbClr val="000000"/>
                </a:solidFill>
              </a:rPr>
              <a:t>each</a:t>
            </a:r>
            <a:r>
              <a:rPr lang="ru-RU" altLang="ru-RU" sz="2000" dirty="0">
                <a:solidFill>
                  <a:srgbClr val="000000"/>
                </a:solidFill>
              </a:rPr>
              <a:t> </a:t>
            </a:r>
            <a:r>
              <a:rPr lang="ru-RU" altLang="ru-RU" sz="2000" dirty="0" err="1">
                <a:solidFill>
                  <a:srgbClr val="000000"/>
                </a:solidFill>
              </a:rPr>
              <a:t>feature</a:t>
            </a:r>
            <a:r>
              <a:rPr lang="ru-RU" altLang="ru-RU" sz="2000" dirty="0">
                <a:solidFill>
                  <a:srgbClr val="000000"/>
                </a:solidFill>
              </a:rPr>
              <a:t> </a:t>
            </a:r>
            <a:r>
              <a:rPr lang="ru-RU" altLang="ru-RU" sz="2000" dirty="0" err="1">
                <a:solidFill>
                  <a:srgbClr val="000000"/>
                </a:solidFill>
              </a:rPr>
              <a:t>during</a:t>
            </a:r>
            <a:r>
              <a:rPr lang="ru-RU" altLang="ru-RU" sz="2000" dirty="0">
                <a:solidFill>
                  <a:srgbClr val="000000"/>
                </a:solidFill>
              </a:rPr>
              <a:t> </a:t>
            </a:r>
            <a:r>
              <a:rPr lang="ru-RU" altLang="ru-RU" sz="2000" dirty="0" err="1">
                <a:solidFill>
                  <a:srgbClr val="000000"/>
                </a:solidFill>
              </a:rPr>
              <a:t>algorithm</a:t>
            </a:r>
            <a:r>
              <a:rPr lang="ru-RU" altLang="ru-RU" sz="2000" dirty="0">
                <a:solidFill>
                  <a:srgbClr val="000000"/>
                </a:solidFill>
              </a:rPr>
              <a:t> </a:t>
            </a:r>
            <a:r>
              <a:rPr lang="ru-RU" altLang="ru-RU" sz="2000" dirty="0" err="1">
                <a:solidFill>
                  <a:srgbClr val="000000"/>
                </a:solidFill>
              </a:rPr>
              <a:t>training</a:t>
            </a:r>
            <a:r>
              <a:rPr lang="ru-RU" altLang="ru-RU" sz="2000" dirty="0">
                <a:solidFill>
                  <a:srgbClr val="000000"/>
                </a:solidFill>
              </a:rPr>
              <a:t>.</a:t>
            </a:r>
            <a:br>
              <a:rPr lang="ru-RU" altLang="ru-RU" sz="2000" dirty="0">
                <a:solidFill>
                  <a:srgbClr val="000000"/>
                </a:solidFill>
              </a:rPr>
            </a:br>
            <a:endParaRPr lang="ru-RU" altLang="ru-RU" sz="2000" dirty="0">
              <a:solidFill>
                <a:srgbClr val="000000"/>
              </a:solidFill>
            </a:endParaRPr>
          </a:p>
          <a:p>
            <a:pPr eaLnBrk="0" fontAlgn="base" hangingPunct="0">
              <a:lnSpc>
                <a:spcPct val="100000"/>
              </a:lnSpc>
              <a:spcBef>
                <a:spcPct val="0"/>
              </a:spcBef>
              <a:spcAft>
                <a:spcPct val="0"/>
              </a:spcAft>
            </a:pPr>
            <a:r>
              <a:rPr lang="ru-RU" altLang="ru-RU" sz="2000" dirty="0" err="1">
                <a:solidFill>
                  <a:srgbClr val="000000"/>
                </a:solidFill>
              </a:rPr>
              <a:t>frequently</a:t>
            </a:r>
            <a:r>
              <a:rPr lang="ru-RU" altLang="ru-RU" sz="2000" dirty="0">
                <a:solidFill>
                  <a:srgbClr val="000000"/>
                </a:solidFill>
              </a:rPr>
              <a:t> L1(</a:t>
            </a:r>
            <a:r>
              <a:rPr lang="ru-RU" altLang="ru-RU" sz="2000" dirty="0" err="1">
                <a:solidFill>
                  <a:srgbClr val="000000"/>
                </a:solidFill>
              </a:rPr>
              <a:t>Lasso</a:t>
            </a:r>
            <a:r>
              <a:rPr lang="ru-RU" altLang="ru-RU" sz="2000" dirty="0">
                <a:solidFill>
                  <a:srgbClr val="000000"/>
                </a:solidFill>
              </a:rPr>
              <a:t>) </a:t>
            </a:r>
            <a:r>
              <a:rPr lang="ru-RU" altLang="ru-RU" sz="2000" dirty="0" err="1">
                <a:solidFill>
                  <a:srgbClr val="000000"/>
                </a:solidFill>
              </a:rPr>
              <a:t>penalization</a:t>
            </a:r>
            <a:r>
              <a:rPr lang="ru-RU" altLang="ru-RU" sz="2000" dirty="0">
                <a:solidFill>
                  <a:srgbClr val="000000"/>
                </a:solidFill>
              </a:rPr>
              <a:t> </a:t>
            </a:r>
            <a:r>
              <a:rPr lang="ru-RU" altLang="ru-RU" sz="2000" dirty="0" err="1">
                <a:solidFill>
                  <a:srgbClr val="000000"/>
                </a:solidFill>
              </a:rPr>
              <a:t>is</a:t>
            </a:r>
            <a:r>
              <a:rPr lang="ru-RU" altLang="ru-RU" sz="2000" dirty="0">
                <a:solidFill>
                  <a:srgbClr val="000000"/>
                </a:solidFill>
              </a:rPr>
              <a:t> </a:t>
            </a:r>
            <a:r>
              <a:rPr lang="ru-RU" altLang="ru-RU" sz="2000" dirty="0" err="1">
                <a:solidFill>
                  <a:srgbClr val="000000"/>
                </a:solidFill>
              </a:rPr>
              <a:t>used</a:t>
            </a:r>
            <a:r>
              <a:rPr lang="ru-RU" altLang="ru-RU" sz="2000" dirty="0">
                <a:solidFill>
                  <a:srgbClr val="000000"/>
                </a:solidFill>
              </a:rPr>
              <a:t> </a:t>
            </a:r>
            <a:r>
              <a:rPr lang="ru-RU" altLang="ru-RU" sz="2000" dirty="0" err="1">
                <a:solidFill>
                  <a:srgbClr val="000000"/>
                </a:solidFill>
              </a:rPr>
              <a:t>here</a:t>
            </a:r>
            <a:r>
              <a:rPr lang="ru-RU" altLang="ru-RU" sz="2000" dirty="0">
                <a:solidFill>
                  <a:srgbClr val="000000"/>
                </a:solidFill>
              </a:rPr>
              <a:t>.</a:t>
            </a:r>
          </a:p>
          <a:p>
            <a:pPr eaLnBrk="0" fontAlgn="base" hangingPunct="0">
              <a:lnSpc>
                <a:spcPct val="100000"/>
              </a:lnSpc>
              <a:spcBef>
                <a:spcPct val="0"/>
              </a:spcBef>
              <a:spcAft>
                <a:spcPct val="0"/>
              </a:spcAft>
            </a:pPr>
            <a:r>
              <a:rPr lang="ru-RU" altLang="ru-RU" sz="2000" dirty="0" err="1">
                <a:solidFill>
                  <a:srgbClr val="000000"/>
                </a:solidFill>
              </a:rPr>
              <a:t>After</a:t>
            </a:r>
            <a:r>
              <a:rPr lang="ru-RU" altLang="ru-RU" sz="2000" dirty="0">
                <a:solidFill>
                  <a:srgbClr val="000000"/>
                </a:solidFill>
              </a:rPr>
              <a:t> </a:t>
            </a:r>
            <a:r>
              <a:rPr lang="ru-RU" altLang="ru-RU" sz="2000" dirty="0" err="1">
                <a:solidFill>
                  <a:srgbClr val="000000"/>
                </a:solidFill>
              </a:rPr>
              <a:t>training</a:t>
            </a:r>
            <a:r>
              <a:rPr lang="ru-RU" altLang="ru-RU" sz="2000" dirty="0">
                <a:solidFill>
                  <a:srgbClr val="000000"/>
                </a:solidFill>
              </a:rPr>
              <a:t> </a:t>
            </a:r>
            <a:r>
              <a:rPr lang="ru-RU" altLang="ru-RU" sz="2000" dirty="0" err="1">
                <a:solidFill>
                  <a:srgbClr val="000000"/>
                </a:solidFill>
              </a:rPr>
              <a:t>each</a:t>
            </a:r>
            <a:r>
              <a:rPr lang="ru-RU" altLang="ru-RU" sz="2000" dirty="0">
                <a:solidFill>
                  <a:srgbClr val="000000"/>
                </a:solidFill>
              </a:rPr>
              <a:t> </a:t>
            </a:r>
            <a:r>
              <a:rPr lang="ru-RU" altLang="ru-RU" sz="2000" dirty="0" err="1">
                <a:solidFill>
                  <a:srgbClr val="000000"/>
                </a:solidFill>
              </a:rPr>
              <a:t>feature</a:t>
            </a:r>
            <a:r>
              <a:rPr lang="ru-RU" altLang="ru-RU" sz="2000" dirty="0">
                <a:solidFill>
                  <a:srgbClr val="000000"/>
                </a:solidFill>
              </a:rPr>
              <a:t> </a:t>
            </a:r>
            <a:r>
              <a:rPr lang="ru-RU" altLang="ru-RU" sz="2000" dirty="0" err="1">
                <a:solidFill>
                  <a:srgbClr val="000000"/>
                </a:solidFill>
              </a:rPr>
              <a:t>obtain</a:t>
            </a:r>
            <a:r>
              <a:rPr lang="ru-RU" altLang="ru-RU" sz="2000" dirty="0">
                <a:solidFill>
                  <a:srgbClr val="000000"/>
                </a:solidFill>
              </a:rPr>
              <a:t> </a:t>
            </a:r>
            <a:r>
              <a:rPr lang="ru-RU" altLang="ru-RU" sz="2000" dirty="0" err="1">
                <a:solidFill>
                  <a:srgbClr val="000000"/>
                </a:solidFill>
              </a:rPr>
              <a:t>its</a:t>
            </a:r>
            <a:r>
              <a:rPr lang="ru-RU" altLang="ru-RU" sz="2000" dirty="0">
                <a:solidFill>
                  <a:srgbClr val="000000"/>
                </a:solidFill>
              </a:rPr>
              <a:t> </a:t>
            </a:r>
            <a:r>
              <a:rPr lang="ru-RU" altLang="ru-RU" sz="2000" dirty="0" err="1">
                <a:solidFill>
                  <a:srgbClr val="000000"/>
                </a:solidFill>
              </a:rPr>
              <a:t>own</a:t>
            </a:r>
            <a:r>
              <a:rPr lang="ru-RU" altLang="ru-RU" sz="2000" dirty="0">
                <a:solidFill>
                  <a:srgbClr val="000000"/>
                </a:solidFill>
              </a:rPr>
              <a:t> </a:t>
            </a:r>
            <a:r>
              <a:rPr lang="ru-RU" altLang="ru-RU" sz="2000" dirty="0" err="1">
                <a:solidFill>
                  <a:srgbClr val="000000"/>
                </a:solidFill>
              </a:rPr>
              <a:t>regularization</a:t>
            </a:r>
            <a:r>
              <a:rPr lang="ru-RU" altLang="ru-RU" sz="2000" dirty="0">
                <a:solidFill>
                  <a:srgbClr val="000000"/>
                </a:solidFill>
              </a:rPr>
              <a:t> </a:t>
            </a:r>
            <a:r>
              <a:rPr lang="ru-RU" altLang="ru-RU" sz="2000" dirty="0" err="1">
                <a:solidFill>
                  <a:srgbClr val="000000"/>
                </a:solidFill>
              </a:rPr>
              <a:t>weight</a:t>
            </a:r>
            <a:r>
              <a:rPr lang="ru-RU" altLang="ru-RU" sz="2000" dirty="0">
                <a:solidFill>
                  <a:srgbClr val="000000"/>
                </a:solidFill>
              </a:rPr>
              <a:t>.</a:t>
            </a:r>
            <a:br>
              <a:rPr lang="ru-RU" altLang="ru-RU" sz="2000" dirty="0">
                <a:solidFill>
                  <a:srgbClr val="000000"/>
                </a:solidFill>
              </a:rPr>
            </a:br>
            <a:endParaRPr lang="ru-RU" altLang="ru-RU" sz="2000" dirty="0">
              <a:solidFill>
                <a:srgbClr val="000000"/>
              </a:solidFill>
            </a:endParaRPr>
          </a:p>
          <a:p>
            <a:pPr eaLnBrk="0" fontAlgn="base" hangingPunct="0">
              <a:lnSpc>
                <a:spcPct val="100000"/>
              </a:lnSpc>
              <a:spcBef>
                <a:spcPct val="0"/>
              </a:spcBef>
              <a:spcAft>
                <a:spcPct val="0"/>
              </a:spcAft>
            </a:pPr>
            <a:r>
              <a:rPr lang="ru-RU" altLang="ru-RU" sz="2000" dirty="0" err="1">
                <a:solidFill>
                  <a:srgbClr val="000000"/>
                </a:solidFill>
              </a:rPr>
              <a:t>Not</a:t>
            </a:r>
            <a:r>
              <a:rPr lang="ru-RU" altLang="ru-RU" sz="2000" dirty="0">
                <a:solidFill>
                  <a:srgbClr val="000000"/>
                </a:solidFill>
              </a:rPr>
              <a:t> </a:t>
            </a:r>
            <a:r>
              <a:rPr lang="ru-RU" altLang="ru-RU" sz="2000" dirty="0" err="1">
                <a:solidFill>
                  <a:srgbClr val="000000"/>
                </a:solidFill>
              </a:rPr>
              <a:t>important</a:t>
            </a:r>
            <a:r>
              <a:rPr lang="ru-RU" altLang="ru-RU" sz="2000" dirty="0">
                <a:solidFill>
                  <a:srgbClr val="000000"/>
                </a:solidFill>
              </a:rPr>
              <a:t> </a:t>
            </a:r>
            <a:r>
              <a:rPr lang="ru-RU" altLang="ru-RU" sz="2000" dirty="0" err="1">
                <a:solidFill>
                  <a:srgbClr val="000000"/>
                </a:solidFill>
              </a:rPr>
              <a:t>feature</a:t>
            </a:r>
            <a:r>
              <a:rPr lang="ru-RU" altLang="ru-RU" sz="2000" dirty="0">
                <a:solidFill>
                  <a:srgbClr val="000000"/>
                </a:solidFill>
              </a:rPr>
              <a:t> </a:t>
            </a:r>
            <a:r>
              <a:rPr lang="ru-RU" altLang="ru-RU" sz="2000" dirty="0" err="1">
                <a:solidFill>
                  <a:srgbClr val="000000"/>
                </a:solidFill>
              </a:rPr>
              <a:t>are</a:t>
            </a:r>
            <a:r>
              <a:rPr lang="ru-RU" altLang="ru-RU" sz="2000" dirty="0">
                <a:solidFill>
                  <a:srgbClr val="000000"/>
                </a:solidFill>
              </a:rPr>
              <a:t> </a:t>
            </a:r>
            <a:r>
              <a:rPr lang="ru-RU" altLang="ru-RU" sz="2000" dirty="0" err="1">
                <a:solidFill>
                  <a:srgbClr val="000000"/>
                </a:solidFill>
              </a:rPr>
              <a:t>given</a:t>
            </a:r>
            <a:r>
              <a:rPr lang="ru-RU" altLang="ru-RU" sz="2000" dirty="0">
                <a:solidFill>
                  <a:srgbClr val="000000"/>
                </a:solidFill>
              </a:rPr>
              <a:t> </a:t>
            </a:r>
            <a:r>
              <a:rPr lang="ru-RU" altLang="ru-RU" sz="2000" dirty="0" err="1">
                <a:solidFill>
                  <a:srgbClr val="000000"/>
                </a:solidFill>
              </a:rPr>
              <a:t>very</a:t>
            </a:r>
            <a:r>
              <a:rPr lang="ru-RU" altLang="ru-RU" sz="2000" dirty="0">
                <a:solidFill>
                  <a:srgbClr val="000000"/>
                </a:solidFill>
              </a:rPr>
              <a:t> </a:t>
            </a:r>
            <a:r>
              <a:rPr lang="ru-RU" altLang="ru-RU" sz="2000" dirty="0" err="1">
                <a:solidFill>
                  <a:srgbClr val="000000"/>
                </a:solidFill>
              </a:rPr>
              <a:t>low</a:t>
            </a:r>
            <a:r>
              <a:rPr lang="ru-RU" altLang="ru-RU" sz="2000" dirty="0">
                <a:solidFill>
                  <a:srgbClr val="000000"/>
                </a:solidFill>
              </a:rPr>
              <a:t> </a:t>
            </a:r>
            <a:r>
              <a:rPr lang="ru-RU" altLang="ru-RU" sz="2000" dirty="0" err="1">
                <a:solidFill>
                  <a:srgbClr val="000000"/>
                </a:solidFill>
              </a:rPr>
              <a:t>weight</a:t>
            </a:r>
            <a:r>
              <a:rPr lang="ru-RU" altLang="ru-RU" sz="2000" dirty="0">
                <a:solidFill>
                  <a:srgbClr val="000000"/>
                </a:solidFill>
              </a:rPr>
              <a:t>(</a:t>
            </a:r>
            <a:r>
              <a:rPr lang="ru-RU" altLang="ru-RU" sz="2000" dirty="0" err="1">
                <a:solidFill>
                  <a:srgbClr val="000000"/>
                </a:solidFill>
              </a:rPr>
              <a:t>close</a:t>
            </a:r>
            <a:r>
              <a:rPr lang="ru-RU" altLang="ru-RU" sz="2000" dirty="0">
                <a:solidFill>
                  <a:srgbClr val="000000"/>
                </a:solidFill>
              </a:rPr>
              <a:t> </a:t>
            </a:r>
            <a:r>
              <a:rPr lang="ru-RU" altLang="ru-RU" sz="2000" dirty="0" err="1">
                <a:solidFill>
                  <a:srgbClr val="000000"/>
                </a:solidFill>
              </a:rPr>
              <a:t>to</a:t>
            </a:r>
            <a:r>
              <a:rPr lang="ru-RU" altLang="ru-RU" sz="2000" dirty="0">
                <a:solidFill>
                  <a:srgbClr val="000000"/>
                </a:solidFill>
              </a:rPr>
              <a:t> </a:t>
            </a:r>
            <a:r>
              <a:rPr lang="ru-RU" altLang="ru-RU" sz="2000" dirty="0" err="1">
                <a:solidFill>
                  <a:srgbClr val="000000"/>
                </a:solidFill>
              </a:rPr>
              <a:t>zero</a:t>
            </a:r>
            <a:r>
              <a:rPr lang="ru-RU" altLang="ru-RU" sz="2000" dirty="0">
                <a:solidFill>
                  <a:srgbClr val="000000"/>
                </a:solidFill>
              </a:rPr>
              <a:t>).</a:t>
            </a:r>
            <a:br>
              <a:rPr lang="ru-RU" altLang="ru-RU" sz="2000" dirty="0">
                <a:solidFill>
                  <a:srgbClr val="000000"/>
                </a:solidFill>
              </a:rPr>
            </a:br>
            <a:endParaRPr lang="ru-RU" altLang="ru-RU" sz="2000" dirty="0">
              <a:solidFill>
                <a:srgbClr val="000000"/>
              </a:solidFill>
            </a:endParaRPr>
          </a:p>
          <a:p>
            <a:pPr eaLnBrk="0" fontAlgn="base" hangingPunct="0">
              <a:lnSpc>
                <a:spcPct val="100000"/>
              </a:lnSpc>
              <a:spcBef>
                <a:spcPct val="0"/>
              </a:spcBef>
              <a:spcAft>
                <a:spcPct val="0"/>
              </a:spcAft>
            </a:pPr>
            <a:r>
              <a:rPr lang="ru-RU" altLang="ru-RU" sz="2000" dirty="0" err="1">
                <a:solidFill>
                  <a:srgbClr val="000000"/>
                </a:solidFill>
              </a:rPr>
              <a:t>Select</a:t>
            </a:r>
            <a:r>
              <a:rPr lang="ru-RU" altLang="ru-RU" sz="2000" dirty="0">
                <a:solidFill>
                  <a:srgbClr val="000000"/>
                </a:solidFill>
              </a:rPr>
              <a:t> </a:t>
            </a:r>
            <a:r>
              <a:rPr lang="ru-RU" altLang="ru-RU" sz="2000" dirty="0" err="1">
                <a:solidFill>
                  <a:srgbClr val="000000"/>
                </a:solidFill>
              </a:rPr>
              <a:t>the</a:t>
            </a:r>
            <a:r>
              <a:rPr lang="ru-RU" altLang="ru-RU" sz="2000" dirty="0">
                <a:solidFill>
                  <a:srgbClr val="000000"/>
                </a:solidFill>
              </a:rPr>
              <a:t> </a:t>
            </a:r>
            <a:r>
              <a:rPr lang="ru-RU" altLang="ru-RU" sz="2000" dirty="0" err="1">
                <a:solidFill>
                  <a:srgbClr val="000000"/>
                </a:solidFill>
              </a:rPr>
              <a:t>features</a:t>
            </a:r>
            <a:r>
              <a:rPr lang="ru-RU" altLang="ru-RU" sz="2000" dirty="0">
                <a:solidFill>
                  <a:srgbClr val="000000"/>
                </a:solidFill>
              </a:rPr>
              <a:t> </a:t>
            </a:r>
            <a:r>
              <a:rPr lang="ru-RU" altLang="ru-RU" sz="2000" dirty="0" err="1">
                <a:solidFill>
                  <a:srgbClr val="000000"/>
                </a:solidFill>
              </a:rPr>
              <a:t>with</a:t>
            </a:r>
            <a:r>
              <a:rPr lang="ru-RU" altLang="ru-RU" sz="2000" dirty="0">
                <a:solidFill>
                  <a:srgbClr val="000000"/>
                </a:solidFill>
              </a:rPr>
              <a:t> </a:t>
            </a:r>
            <a:r>
              <a:rPr lang="ru-RU" altLang="ru-RU" sz="2000" dirty="0" err="1">
                <a:solidFill>
                  <a:srgbClr val="000000"/>
                </a:solidFill>
              </a:rPr>
              <a:t>non-zero</a:t>
            </a:r>
            <a:r>
              <a:rPr lang="ru-RU" altLang="ru-RU" sz="2000" dirty="0">
                <a:solidFill>
                  <a:srgbClr val="000000"/>
                </a:solidFill>
              </a:rPr>
              <a:t> </a:t>
            </a:r>
            <a:r>
              <a:rPr lang="ru-RU" altLang="ru-RU" sz="2000" dirty="0" err="1">
                <a:solidFill>
                  <a:srgbClr val="000000"/>
                </a:solidFill>
              </a:rPr>
              <a:t>coefficients</a:t>
            </a:r>
            <a:r>
              <a:rPr lang="ru-RU" altLang="ru-RU" sz="2000" dirty="0">
                <a:solidFill>
                  <a:srgbClr val="000000"/>
                </a:solidFill>
              </a:rPr>
              <a:t> (</a:t>
            </a:r>
            <a:r>
              <a:rPr lang="ru-RU" altLang="ru-RU" sz="2000" dirty="0" err="1">
                <a:solidFill>
                  <a:srgbClr val="000000"/>
                </a:solidFill>
              </a:rPr>
              <a:t>or</a:t>
            </a:r>
            <a:r>
              <a:rPr lang="ru-RU" altLang="ru-RU" sz="2000" dirty="0">
                <a:solidFill>
                  <a:srgbClr val="000000"/>
                </a:solidFill>
              </a:rPr>
              <a:t> </a:t>
            </a:r>
            <a:r>
              <a:rPr lang="ru-RU" altLang="ru-RU" sz="2000" dirty="0" err="1">
                <a:solidFill>
                  <a:srgbClr val="000000"/>
                </a:solidFill>
              </a:rPr>
              <a:t>coefficient</a:t>
            </a:r>
            <a:r>
              <a:rPr lang="ru-RU" altLang="ru-RU" sz="2000" dirty="0">
                <a:solidFill>
                  <a:srgbClr val="000000"/>
                </a:solidFill>
              </a:rPr>
              <a:t> </a:t>
            </a:r>
            <a:r>
              <a:rPr lang="ru-RU" altLang="ru-RU" sz="2000" dirty="0" err="1">
                <a:solidFill>
                  <a:srgbClr val="000000"/>
                </a:solidFill>
              </a:rPr>
              <a:t>above</a:t>
            </a:r>
            <a:r>
              <a:rPr lang="ru-RU" altLang="ru-RU" sz="2000" dirty="0">
                <a:solidFill>
                  <a:srgbClr val="000000"/>
                </a:solidFill>
              </a:rPr>
              <a:t> </a:t>
            </a:r>
            <a:r>
              <a:rPr lang="ru-RU" altLang="ru-RU" sz="2000" dirty="0" err="1">
                <a:solidFill>
                  <a:srgbClr val="000000"/>
                </a:solidFill>
              </a:rPr>
              <a:t>some</a:t>
            </a:r>
            <a:r>
              <a:rPr lang="ru-RU" altLang="ru-RU" sz="2000" dirty="0">
                <a:solidFill>
                  <a:srgbClr val="000000"/>
                </a:solidFill>
              </a:rPr>
              <a:t> </a:t>
            </a:r>
            <a:r>
              <a:rPr lang="ru-RU" altLang="ru-RU" sz="2000" dirty="0" err="1">
                <a:solidFill>
                  <a:srgbClr val="000000"/>
                </a:solidFill>
              </a:rPr>
              <a:t>threshold</a:t>
            </a:r>
            <a:r>
              <a:rPr lang="ru-RU" altLang="ru-RU" sz="2000" dirty="0">
                <a:solidFill>
                  <a:srgbClr val="000000"/>
                </a:solidFill>
              </a:rPr>
              <a:t> </a:t>
            </a:r>
            <a:r>
              <a:rPr lang="ru-RU" altLang="ru-RU" sz="2000" dirty="0" err="1">
                <a:solidFill>
                  <a:srgbClr val="000000"/>
                </a:solidFill>
              </a:rPr>
              <a:t>or</a:t>
            </a:r>
            <a:r>
              <a:rPr lang="ru-RU" altLang="ru-RU" sz="2000" dirty="0">
                <a:solidFill>
                  <a:srgbClr val="000000"/>
                </a:solidFill>
              </a:rPr>
              <a:t> k-</a:t>
            </a:r>
            <a:r>
              <a:rPr lang="ru-RU" altLang="ru-RU" sz="2000" dirty="0" err="1">
                <a:solidFill>
                  <a:srgbClr val="000000"/>
                </a:solidFill>
              </a:rPr>
              <a:t>best</a:t>
            </a:r>
            <a:r>
              <a:rPr lang="ru-RU" altLang="ru-RU" sz="2000" dirty="0">
                <a:solidFill>
                  <a:srgbClr val="000000"/>
                </a:solidFill>
              </a:rPr>
              <a:t> </a:t>
            </a:r>
            <a:r>
              <a:rPr lang="ru-RU" altLang="ru-RU" sz="2000" dirty="0" err="1">
                <a:solidFill>
                  <a:srgbClr val="000000"/>
                </a:solidFill>
              </a:rPr>
              <a:t>feature</a:t>
            </a:r>
            <a:r>
              <a:rPr lang="ru-RU" altLang="ru-RU" sz="2000" dirty="0" smtClean="0">
                <a:solidFill>
                  <a:srgbClr val="000000"/>
                </a:solidFill>
              </a:rPr>
              <a:t>).</a:t>
            </a:r>
            <a:endParaRPr lang="en-US" altLang="ru-RU" sz="2000" dirty="0" smtClean="0">
              <a:solidFill>
                <a:srgbClr val="000000"/>
              </a:solidFill>
            </a:endParaRPr>
          </a:p>
          <a:p>
            <a:pPr eaLnBrk="0" fontAlgn="base" hangingPunct="0">
              <a:lnSpc>
                <a:spcPct val="100000"/>
              </a:lnSpc>
              <a:spcBef>
                <a:spcPct val="0"/>
              </a:spcBef>
              <a:spcAft>
                <a:spcPct val="0"/>
              </a:spcAft>
            </a:pPr>
            <a:r>
              <a:rPr lang="ru-RU" altLang="ru-RU" sz="2000" dirty="0" err="1" smtClean="0">
                <a:solidFill>
                  <a:srgbClr val="000000"/>
                </a:solidFill>
              </a:rPr>
              <a:t>Embedded</a:t>
            </a:r>
            <a:r>
              <a:rPr lang="ru-RU" altLang="ru-RU" sz="2000" dirty="0" smtClean="0">
                <a:solidFill>
                  <a:srgbClr val="000000"/>
                </a:solidFill>
              </a:rPr>
              <a:t> </a:t>
            </a:r>
            <a:r>
              <a:rPr lang="ru-RU" altLang="ru-RU" sz="2000" dirty="0" err="1">
                <a:solidFill>
                  <a:srgbClr val="000000"/>
                </a:solidFill>
              </a:rPr>
              <a:t>technique</a:t>
            </a:r>
            <a:r>
              <a:rPr lang="ru-RU" altLang="ru-RU" sz="2000" dirty="0">
                <a:solidFill>
                  <a:srgbClr val="000000"/>
                </a:solidFill>
              </a:rPr>
              <a:t> </a:t>
            </a:r>
            <a:r>
              <a:rPr lang="ru-RU" altLang="ru-RU" sz="2000" dirty="0" err="1">
                <a:solidFill>
                  <a:srgbClr val="000000"/>
                </a:solidFill>
              </a:rPr>
              <a:t>is</a:t>
            </a:r>
            <a:r>
              <a:rPr lang="ru-RU" altLang="ru-RU" sz="2000" dirty="0">
                <a:solidFill>
                  <a:srgbClr val="000000"/>
                </a:solidFill>
              </a:rPr>
              <a:t> </a:t>
            </a:r>
            <a:r>
              <a:rPr lang="ru-RU" altLang="ru-RU" sz="2000" dirty="0" err="1">
                <a:solidFill>
                  <a:srgbClr val="000000"/>
                </a:solidFill>
              </a:rPr>
              <a:t>faster</a:t>
            </a:r>
            <a:r>
              <a:rPr lang="ru-RU" altLang="ru-RU" sz="2000" dirty="0">
                <a:solidFill>
                  <a:srgbClr val="000000"/>
                </a:solidFill>
              </a:rPr>
              <a:t> </a:t>
            </a:r>
            <a:r>
              <a:rPr lang="ru-RU" altLang="ru-RU" sz="2000" dirty="0" err="1">
                <a:solidFill>
                  <a:srgbClr val="000000"/>
                </a:solidFill>
              </a:rPr>
              <a:t>and</a:t>
            </a:r>
            <a:r>
              <a:rPr lang="ru-RU" altLang="ru-RU" sz="2000" dirty="0">
                <a:solidFill>
                  <a:srgbClr val="000000"/>
                </a:solidFill>
              </a:rPr>
              <a:t> </a:t>
            </a:r>
            <a:r>
              <a:rPr lang="ru-RU" altLang="ru-RU" sz="2000" dirty="0" err="1">
                <a:solidFill>
                  <a:srgbClr val="000000"/>
                </a:solidFill>
              </a:rPr>
              <a:t>less</a:t>
            </a:r>
            <a:r>
              <a:rPr lang="ru-RU" altLang="ru-RU" sz="2000" dirty="0">
                <a:solidFill>
                  <a:srgbClr val="000000"/>
                </a:solidFill>
              </a:rPr>
              <a:t> </a:t>
            </a:r>
            <a:r>
              <a:rPr lang="ru-RU" altLang="ru-RU" sz="2000" dirty="0" err="1">
                <a:solidFill>
                  <a:srgbClr val="000000"/>
                </a:solidFill>
              </a:rPr>
              <a:t>expensive</a:t>
            </a:r>
            <a:r>
              <a:rPr lang="ru-RU" altLang="ru-RU" sz="2000" dirty="0">
                <a:solidFill>
                  <a:srgbClr val="000000"/>
                </a:solidFill>
              </a:rPr>
              <a:t> </a:t>
            </a:r>
            <a:r>
              <a:rPr lang="ru-RU" altLang="ru-RU" sz="2000" dirty="0" err="1">
                <a:solidFill>
                  <a:srgbClr val="000000"/>
                </a:solidFill>
              </a:rPr>
              <a:t>than</a:t>
            </a:r>
            <a:r>
              <a:rPr lang="ru-RU" altLang="ru-RU" sz="2000" dirty="0">
                <a:solidFill>
                  <a:srgbClr val="000000"/>
                </a:solidFill>
              </a:rPr>
              <a:t> </a:t>
            </a:r>
            <a:r>
              <a:rPr lang="ru-RU" altLang="ru-RU" sz="2000" dirty="0" err="1">
                <a:solidFill>
                  <a:srgbClr val="000000"/>
                </a:solidFill>
              </a:rPr>
              <a:t>wrapper</a:t>
            </a:r>
            <a:r>
              <a:rPr lang="ru-RU" altLang="ru-RU" sz="2000" dirty="0">
                <a:solidFill>
                  <a:srgbClr val="000000"/>
                </a:solidFill>
              </a:rPr>
              <a:t> </a:t>
            </a:r>
            <a:r>
              <a:rPr lang="ru-RU" altLang="ru-RU" sz="2000" dirty="0" err="1">
                <a:solidFill>
                  <a:srgbClr val="000000"/>
                </a:solidFill>
              </a:rPr>
              <a:t>and</a:t>
            </a:r>
            <a:r>
              <a:rPr lang="ru-RU" altLang="ru-RU" sz="2000" dirty="0">
                <a:solidFill>
                  <a:srgbClr val="000000"/>
                </a:solidFill>
              </a:rPr>
              <a:t> </a:t>
            </a:r>
            <a:r>
              <a:rPr lang="ru-RU" altLang="ru-RU" sz="2000" dirty="0" err="1">
                <a:solidFill>
                  <a:srgbClr val="000000"/>
                </a:solidFill>
              </a:rPr>
              <a:t>more</a:t>
            </a:r>
            <a:r>
              <a:rPr lang="ru-RU" altLang="ru-RU" sz="2000" dirty="0">
                <a:solidFill>
                  <a:srgbClr val="000000"/>
                </a:solidFill>
              </a:rPr>
              <a:t> </a:t>
            </a:r>
            <a:r>
              <a:rPr lang="ru-RU" altLang="ru-RU" sz="2000" dirty="0" err="1">
                <a:solidFill>
                  <a:srgbClr val="000000"/>
                </a:solidFill>
              </a:rPr>
              <a:t>accurate</a:t>
            </a:r>
            <a:r>
              <a:rPr lang="ru-RU" altLang="ru-RU" sz="2000" dirty="0">
                <a:solidFill>
                  <a:srgbClr val="000000"/>
                </a:solidFill>
              </a:rPr>
              <a:t> </a:t>
            </a:r>
            <a:r>
              <a:rPr lang="ru-RU" altLang="ru-RU" sz="2000" dirty="0" err="1">
                <a:solidFill>
                  <a:srgbClr val="000000"/>
                </a:solidFill>
              </a:rPr>
              <a:t>than</a:t>
            </a:r>
            <a:r>
              <a:rPr lang="ru-RU" altLang="ru-RU" sz="2000" dirty="0">
                <a:solidFill>
                  <a:srgbClr val="000000"/>
                </a:solidFill>
              </a:rPr>
              <a:t> </a:t>
            </a:r>
            <a:r>
              <a:rPr lang="ru-RU" altLang="ru-RU" sz="2000" dirty="0" err="1">
                <a:solidFill>
                  <a:srgbClr val="000000"/>
                </a:solidFill>
              </a:rPr>
              <a:t>filter</a:t>
            </a:r>
            <a:r>
              <a:rPr lang="ru-RU" altLang="ru-RU" sz="2000" dirty="0" smtClean="0">
                <a:solidFill>
                  <a:srgbClr val="000000"/>
                </a:solidFill>
              </a:rPr>
              <a:t>.</a:t>
            </a:r>
            <a:endParaRPr lang="en-US" altLang="ru-RU" sz="2000" dirty="0" smtClean="0">
              <a:solidFill>
                <a:srgbClr val="000000"/>
              </a:solidFill>
            </a:endParaRPr>
          </a:p>
          <a:p>
            <a:pPr eaLnBrk="0" fontAlgn="base" hangingPunct="0">
              <a:lnSpc>
                <a:spcPct val="100000"/>
              </a:lnSpc>
              <a:spcBef>
                <a:spcPct val="0"/>
              </a:spcBef>
              <a:spcAft>
                <a:spcPct val="0"/>
              </a:spcAft>
            </a:pPr>
            <a:endParaRPr lang="ru-RU" altLang="ru-RU" sz="2000" dirty="0">
              <a:solidFill>
                <a:srgbClr val="000000"/>
              </a:solidFill>
            </a:endParaRPr>
          </a:p>
          <a:p>
            <a:pPr eaLnBrk="0" fontAlgn="base" hangingPunct="0">
              <a:lnSpc>
                <a:spcPct val="100000"/>
              </a:lnSpc>
              <a:spcBef>
                <a:spcPct val="0"/>
              </a:spcBef>
              <a:spcAft>
                <a:spcPct val="0"/>
              </a:spcAft>
            </a:pPr>
            <a:r>
              <a:rPr lang="en-US" altLang="ru-RU" sz="2000" dirty="0" smtClean="0"/>
              <a:t>Pruning – make all weight less than threshold to zero  and then use sparse matrix algorithms </a:t>
            </a:r>
            <a:endParaRPr lang="ru-RU" altLang="ru-RU" sz="2000" dirty="0"/>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2" descr="image.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Rectangle 3"/>
          <p:cNvSpPr>
            <a:spLocks noChangeArrowheads="1"/>
          </p:cNvSpPr>
          <p:nvPr/>
        </p:nvSpPr>
        <p:spPr bwMode="auto">
          <a:xfrm>
            <a:off x="6003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7" name="AutoShape 2" descr="image.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1" name="Rectangle 1"/>
          <p:cNvSpPr>
            <a:spLocks noChangeArrowheads="1"/>
          </p:cNvSpPr>
          <p:nvPr/>
        </p:nvSpPr>
        <p:spPr bwMode="auto">
          <a:xfrm>
            <a:off x="6003634"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3" descr="image.p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Rectangle 1"/>
          <p:cNvSpPr>
            <a:spLocks noChangeArrowheads="1"/>
          </p:cNvSpPr>
          <p:nvPr/>
        </p:nvSpPr>
        <p:spPr bwMode="auto">
          <a:xfrm>
            <a:off x="0" y="-247469"/>
            <a:ext cx="184731" cy="494939"/>
          </a:xfrm>
          <a:prstGeom prst="rect">
            <a:avLst/>
          </a:prstGeom>
          <a:solidFill>
            <a:srgbClr val="E3F2F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2"/>
          <p:cNvSpPr>
            <a:spLocks noChangeArrowheads="1"/>
          </p:cNvSpPr>
          <p:nvPr/>
        </p:nvSpPr>
        <p:spPr bwMode="auto">
          <a:xfrm>
            <a:off x="0" y="90100"/>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5" name="AutoShape 2" descr="image.pn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6" name="AutoShape 2" descr="image.png"/>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9" name="AutoShape 4" descr="image.png"/>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21" name="AutoShape 2" descr="image.png"/>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7" name="Rectangle 1"/>
          <p:cNvSpPr>
            <a:spLocks noChangeArrowheads="1"/>
          </p:cNvSpPr>
          <p:nvPr/>
        </p:nvSpPr>
        <p:spPr bwMode="auto">
          <a:xfrm>
            <a:off x="0" y="-247469"/>
            <a:ext cx="184731" cy="4949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
          <p:cNvSpPr>
            <a:spLocks noChangeArrowheads="1"/>
          </p:cNvSpPr>
          <p:nvPr/>
        </p:nvSpPr>
        <p:spPr bwMode="auto">
          <a:xfrm>
            <a:off x="0" y="90100"/>
            <a:ext cx="184731"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20" name="AutoShape 2" descr="image.png"/>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24"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290643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053477"/>
          </a:xfrm>
        </p:spPr>
        <p:txBody>
          <a:bodyPr/>
          <a:lstStyle/>
          <a:p>
            <a:r>
              <a:rPr lang="en-US" b="1" dirty="0"/>
              <a:t>Exploratory Data Analysis (EDA). Examples</a:t>
            </a:r>
            <a:endParaRPr lang="ru-RU" dirty="0"/>
          </a:p>
        </p:txBody>
      </p:sp>
      <p:sp>
        <p:nvSpPr>
          <p:cNvPr id="3" name="Объект 2"/>
          <p:cNvSpPr>
            <a:spLocks noGrp="1"/>
          </p:cNvSpPr>
          <p:nvPr>
            <p:ph idx="1"/>
          </p:nvPr>
        </p:nvSpPr>
        <p:spPr>
          <a:xfrm>
            <a:off x="692921" y="1517977"/>
            <a:ext cx="10515600" cy="4351338"/>
          </a:xfrm>
        </p:spPr>
        <p:txBody>
          <a:bodyPr>
            <a:normAutofit/>
          </a:bodyPr>
          <a:lstStyle/>
          <a:p>
            <a:r>
              <a:rPr lang="en-US" sz="2000" b="1" dirty="0"/>
              <a:t>Example of histogram analysis</a:t>
            </a:r>
            <a:r>
              <a:rPr lang="en-US" sz="2000" dirty="0" smtClean="0"/>
              <a:t>.</a:t>
            </a:r>
          </a:p>
          <a:p>
            <a:r>
              <a:rPr lang="en-US" sz="2000" dirty="0" smtClean="0"/>
              <a:t>Histogram </a:t>
            </a:r>
            <a:r>
              <a:rPr lang="en-US" sz="2000" dirty="0"/>
              <a:t>represents the underlying structure in the form of a frequency distribution; that is, how often a particular value occurs</a:t>
            </a:r>
            <a:r>
              <a:rPr lang="en-US" sz="2000" dirty="0" smtClean="0"/>
              <a:t>.</a:t>
            </a:r>
          </a:p>
          <a:p>
            <a:r>
              <a:rPr lang="en-US" sz="2000" dirty="0" smtClean="0"/>
              <a:t>Histograms </a:t>
            </a:r>
            <a:r>
              <a:rPr lang="en-US" sz="2000" dirty="0"/>
              <a:t>help us see data symmetry, peaks, outliers or data error through omission.</a:t>
            </a:r>
            <a:br>
              <a:rPr lang="en-US" sz="2000" dirty="0"/>
            </a:br>
            <a:r>
              <a:rPr lang="en-US" sz="2000" dirty="0"/>
              <a:t>When multimodal histograms is presence (more than one peak), there's room to split the data. </a:t>
            </a:r>
            <a:endParaRPr lang="en-US" sz="2000" dirty="0" smtClean="0"/>
          </a:p>
          <a:p>
            <a:pPr lvl="1"/>
            <a:r>
              <a:rPr lang="en-US" sz="2000" dirty="0" smtClean="0"/>
              <a:t>For </a:t>
            </a:r>
            <a:r>
              <a:rPr lang="en-US" sz="2000" dirty="0"/>
              <a:t>every peak, we can build a different model.</a:t>
            </a:r>
            <a:endParaRPr lang="ru-RU" sz="2000" dirty="0"/>
          </a:p>
        </p:txBody>
      </p:sp>
      <p:pic>
        <p:nvPicPr>
          <p:cNvPr id="5" name="Рисунок 4"/>
          <p:cNvPicPr>
            <a:picLocks noChangeAspect="1"/>
          </p:cNvPicPr>
          <p:nvPr/>
        </p:nvPicPr>
        <p:blipFill>
          <a:blip r:embed="rId2"/>
          <a:stretch>
            <a:fillRect/>
          </a:stretch>
        </p:blipFill>
        <p:spPr>
          <a:xfrm>
            <a:off x="4147115" y="3699260"/>
            <a:ext cx="4484138" cy="2767354"/>
          </a:xfrm>
          <a:prstGeom prst="rect">
            <a:avLst/>
          </a:prstGeom>
        </p:spPr>
      </p:pic>
    </p:spTree>
    <p:extLst>
      <p:ext uri="{BB962C8B-B14F-4D97-AF65-F5344CB8AC3E}">
        <p14:creationId xmlns:p14="http://schemas.microsoft.com/office/powerpoint/2010/main" val="3454634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053477"/>
          </a:xfrm>
        </p:spPr>
        <p:txBody>
          <a:bodyPr/>
          <a:lstStyle/>
          <a:p>
            <a:r>
              <a:rPr lang="en-US" b="1" dirty="0" smtClean="0"/>
              <a:t>Exploratory Data Analysis (EDA). Examples</a:t>
            </a:r>
            <a:endParaRPr lang="ru-RU" dirty="0"/>
          </a:p>
        </p:txBody>
      </p:sp>
      <p:sp>
        <p:nvSpPr>
          <p:cNvPr id="3" name="Объект 2"/>
          <p:cNvSpPr>
            <a:spLocks noGrp="1"/>
          </p:cNvSpPr>
          <p:nvPr>
            <p:ph idx="1"/>
          </p:nvPr>
        </p:nvSpPr>
        <p:spPr>
          <a:xfrm>
            <a:off x="692921" y="1517977"/>
            <a:ext cx="10515600" cy="4351338"/>
          </a:xfrm>
        </p:spPr>
        <p:txBody>
          <a:bodyPr>
            <a:normAutofit/>
          </a:bodyPr>
          <a:lstStyle/>
          <a:p>
            <a:r>
              <a:rPr lang="en-US" sz="2000" b="1" dirty="0"/>
              <a:t>Example of correlation analysis</a:t>
            </a:r>
            <a:r>
              <a:rPr lang="en-US" sz="2000" dirty="0"/>
              <a:t> - here we can eliminate features with high correlation or independent for our aim.</a:t>
            </a:r>
            <a:endParaRPr lang="ru-RU" sz="1600" dirty="0"/>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6" name="Рисунок 5"/>
          <p:cNvPicPr>
            <a:picLocks noChangeAspect="1"/>
          </p:cNvPicPr>
          <p:nvPr/>
        </p:nvPicPr>
        <p:blipFill>
          <a:blip r:embed="rId2"/>
          <a:stretch>
            <a:fillRect/>
          </a:stretch>
        </p:blipFill>
        <p:spPr>
          <a:xfrm>
            <a:off x="2425430" y="2196194"/>
            <a:ext cx="6339382" cy="4395106"/>
          </a:xfrm>
          <a:prstGeom prst="rect">
            <a:avLst/>
          </a:prstGeom>
        </p:spPr>
      </p:pic>
    </p:spTree>
    <p:extLst>
      <p:ext uri="{BB962C8B-B14F-4D97-AF65-F5344CB8AC3E}">
        <p14:creationId xmlns:p14="http://schemas.microsoft.com/office/powerpoint/2010/main" val="764659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053477"/>
          </a:xfrm>
        </p:spPr>
        <p:txBody>
          <a:bodyPr/>
          <a:lstStyle/>
          <a:p>
            <a:r>
              <a:rPr lang="en-US" b="1" dirty="0" smtClean="0"/>
              <a:t>Exploratory Data Analysis (EDA). Examples</a:t>
            </a:r>
            <a:endParaRPr lang="ru-RU" dirty="0"/>
          </a:p>
        </p:txBody>
      </p:sp>
      <p:sp>
        <p:nvSpPr>
          <p:cNvPr id="3" name="Объект 2"/>
          <p:cNvSpPr>
            <a:spLocks noGrp="1"/>
          </p:cNvSpPr>
          <p:nvPr>
            <p:ph idx="1"/>
          </p:nvPr>
        </p:nvSpPr>
        <p:spPr>
          <a:xfrm>
            <a:off x="692921" y="1517977"/>
            <a:ext cx="10515600" cy="4351338"/>
          </a:xfrm>
        </p:spPr>
        <p:txBody>
          <a:bodyPr>
            <a:normAutofit/>
          </a:bodyPr>
          <a:lstStyle/>
          <a:p>
            <a:r>
              <a:rPr lang="en-US" sz="2000" dirty="0" smtClean="0"/>
              <a:t>Example – </a:t>
            </a:r>
            <a:r>
              <a:rPr lang="en-US" sz="2000" dirty="0" err="1" smtClean="0"/>
              <a:t>BoxPlot</a:t>
            </a:r>
            <a:r>
              <a:rPr lang="en-US" sz="2000" dirty="0" smtClean="0"/>
              <a:t>. </a:t>
            </a:r>
          </a:p>
          <a:p>
            <a:pPr marL="228600" lvl="1">
              <a:spcBef>
                <a:spcPts val="1000"/>
              </a:spcBef>
            </a:pPr>
            <a:r>
              <a:rPr lang="en-US" sz="2000" dirty="0" smtClean="0"/>
              <a:t>The </a:t>
            </a:r>
            <a:r>
              <a:rPr lang="en-US" sz="2000" dirty="0"/>
              <a:t>box plot (a.k.a. box and whisker diagram) is a standardized way of displaying the distribution of data based on the five number summary: Minimum, First quartile, Median, Third quartile, Maximum</a:t>
            </a:r>
            <a:r>
              <a:rPr lang="en-US" sz="2000" dirty="0" smtClean="0"/>
              <a:t>.</a:t>
            </a:r>
            <a:r>
              <a:rPr lang="ru-RU" sz="2000" dirty="0" smtClean="0"/>
              <a:t> </a:t>
            </a:r>
            <a:r>
              <a:rPr lang="en-US" sz="1600" dirty="0"/>
              <a:t>The box plot </a:t>
            </a:r>
            <a:r>
              <a:rPr lang="ru-RU" sz="1600" dirty="0" smtClean="0"/>
              <a:t> </a:t>
            </a:r>
            <a:r>
              <a:rPr lang="en-US" sz="1600" dirty="0" smtClean="0"/>
              <a:t>allows one to estimate and delete anomalies.</a:t>
            </a:r>
            <a:endParaRPr lang="ru-RU" sz="1200" dirty="0"/>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7" name="Рисунок 6"/>
          <p:cNvPicPr>
            <a:picLocks noChangeAspect="1"/>
          </p:cNvPicPr>
          <p:nvPr/>
        </p:nvPicPr>
        <p:blipFill>
          <a:blip r:embed="rId2"/>
          <a:stretch>
            <a:fillRect/>
          </a:stretch>
        </p:blipFill>
        <p:spPr>
          <a:xfrm>
            <a:off x="1350925" y="2924175"/>
            <a:ext cx="9490150" cy="3714750"/>
          </a:xfrm>
          <a:prstGeom prst="rect">
            <a:avLst/>
          </a:prstGeom>
        </p:spPr>
      </p:pic>
    </p:spTree>
    <p:extLst>
      <p:ext uri="{BB962C8B-B14F-4D97-AF65-F5344CB8AC3E}">
        <p14:creationId xmlns:p14="http://schemas.microsoft.com/office/powerpoint/2010/main" val="920353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053477"/>
          </a:xfrm>
        </p:spPr>
        <p:txBody>
          <a:bodyPr/>
          <a:lstStyle/>
          <a:p>
            <a:r>
              <a:rPr lang="en-US" b="1" dirty="0" smtClean="0"/>
              <a:t>Exploratory Data Analysis (EDA). Examples</a:t>
            </a:r>
            <a:endParaRPr lang="ru-RU" dirty="0"/>
          </a:p>
        </p:txBody>
      </p:sp>
      <p:sp>
        <p:nvSpPr>
          <p:cNvPr id="3" name="Объект 2"/>
          <p:cNvSpPr>
            <a:spLocks noGrp="1"/>
          </p:cNvSpPr>
          <p:nvPr>
            <p:ph idx="1"/>
          </p:nvPr>
        </p:nvSpPr>
        <p:spPr>
          <a:xfrm>
            <a:off x="692921" y="1517977"/>
            <a:ext cx="10515600" cy="4351338"/>
          </a:xfrm>
        </p:spPr>
        <p:txBody>
          <a:bodyPr>
            <a:normAutofit/>
          </a:bodyPr>
          <a:lstStyle/>
          <a:p>
            <a:r>
              <a:rPr lang="en-US" sz="2000" dirty="0"/>
              <a:t>Example of check data stationary</a:t>
            </a:r>
            <a:r>
              <a:rPr lang="en-US" sz="2000" dirty="0" smtClean="0"/>
              <a:t>.</a:t>
            </a:r>
          </a:p>
          <a:p>
            <a:r>
              <a:rPr lang="en-US" sz="2000" dirty="0"/>
              <a:t> make data stationary by its difference.</a:t>
            </a:r>
            <a:endParaRPr lang="en-US" sz="2000" dirty="0" smtClean="0"/>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8" name="Рисунок 7"/>
          <p:cNvPicPr>
            <a:picLocks noChangeAspect="1"/>
          </p:cNvPicPr>
          <p:nvPr/>
        </p:nvPicPr>
        <p:blipFill>
          <a:blip r:embed="rId2"/>
          <a:stretch>
            <a:fillRect/>
          </a:stretch>
        </p:blipFill>
        <p:spPr>
          <a:xfrm>
            <a:off x="962025" y="2276406"/>
            <a:ext cx="8636771" cy="3381444"/>
          </a:xfrm>
          <a:prstGeom prst="rect">
            <a:avLst/>
          </a:prstGeom>
        </p:spPr>
      </p:pic>
    </p:spTree>
    <p:extLst>
      <p:ext uri="{BB962C8B-B14F-4D97-AF65-F5344CB8AC3E}">
        <p14:creationId xmlns:p14="http://schemas.microsoft.com/office/powerpoint/2010/main" val="4207662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053477"/>
          </a:xfrm>
        </p:spPr>
        <p:txBody>
          <a:bodyPr/>
          <a:lstStyle/>
          <a:p>
            <a:r>
              <a:rPr lang="en-US" b="1" dirty="0" smtClean="0"/>
              <a:t>Exploratory Data Analysis (EDA). Examples</a:t>
            </a:r>
            <a:endParaRPr lang="ru-RU" dirty="0"/>
          </a:p>
        </p:txBody>
      </p:sp>
      <p:sp>
        <p:nvSpPr>
          <p:cNvPr id="3" name="Объект 2"/>
          <p:cNvSpPr>
            <a:spLocks noGrp="1"/>
          </p:cNvSpPr>
          <p:nvPr>
            <p:ph idx="1"/>
          </p:nvPr>
        </p:nvSpPr>
        <p:spPr>
          <a:xfrm>
            <a:off x="692921" y="1517977"/>
            <a:ext cx="4917304" cy="4351338"/>
          </a:xfrm>
        </p:spPr>
        <p:txBody>
          <a:bodyPr>
            <a:normAutofit/>
          </a:bodyPr>
          <a:lstStyle/>
          <a:p>
            <a:r>
              <a:rPr lang="en-US" sz="2000" dirty="0"/>
              <a:t>Example of seasonal dependency </a:t>
            </a:r>
            <a:r>
              <a:rPr lang="en-US" sz="2000" dirty="0" smtClean="0"/>
              <a:t>checking</a:t>
            </a:r>
          </a:p>
          <a:p>
            <a:r>
              <a:rPr lang="en-US" sz="2000" dirty="0" smtClean="0"/>
              <a:t> we can see- </a:t>
            </a:r>
            <a:r>
              <a:rPr lang="en-US" sz="2000" dirty="0"/>
              <a:t>year dependency by corresponding segmentation of the data</a:t>
            </a:r>
            <a:r>
              <a:rPr lang="en-US" sz="2000" dirty="0" smtClean="0"/>
              <a:t>.</a:t>
            </a:r>
          </a:p>
          <a:p>
            <a:r>
              <a:rPr lang="en-US" sz="2000" dirty="0" smtClean="0"/>
              <a:t>It </a:t>
            </a:r>
            <a:r>
              <a:rPr lang="en-US" sz="2000" dirty="0"/>
              <a:t>is also high monthly dependence is presence (especially in august, where are holidays).</a:t>
            </a:r>
            <a:endParaRPr lang="en-US" sz="1600" dirty="0" smtClean="0"/>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2" descr="imag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7" name="Рисунок 6"/>
          <p:cNvPicPr>
            <a:picLocks noChangeAspect="1"/>
          </p:cNvPicPr>
          <p:nvPr/>
        </p:nvPicPr>
        <p:blipFill>
          <a:blip r:embed="rId2"/>
          <a:stretch>
            <a:fillRect/>
          </a:stretch>
        </p:blipFill>
        <p:spPr>
          <a:xfrm>
            <a:off x="5692105" y="1525597"/>
            <a:ext cx="6056982" cy="5105400"/>
          </a:xfrm>
          <a:prstGeom prst="rect">
            <a:avLst/>
          </a:prstGeom>
        </p:spPr>
      </p:pic>
    </p:spTree>
    <p:extLst>
      <p:ext uri="{BB962C8B-B14F-4D97-AF65-F5344CB8AC3E}">
        <p14:creationId xmlns:p14="http://schemas.microsoft.com/office/powerpoint/2010/main" val="166721215"/>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Документ" ma:contentTypeID="0x0101000227EDD323469A458BCF109D73A34D4D" ma:contentTypeVersion="3" ma:contentTypeDescription="Создание документа." ma:contentTypeScope="" ma:versionID="58cbce47c970aba0a66ca3c6dc70d2a8">
  <xsd:schema xmlns:xsd="http://www.w3.org/2001/XMLSchema" xmlns:xs="http://www.w3.org/2001/XMLSchema" xmlns:p="http://schemas.microsoft.com/office/2006/metadata/properties" xmlns:ns2="c5498d76-9dcf-4136-af53-16e3a19294e3" targetNamespace="http://schemas.microsoft.com/office/2006/metadata/properties" ma:root="true" ma:fieldsID="062a2697e6c41fb245469e80a412754d" ns2:_="">
    <xsd:import namespace="c5498d76-9dcf-4136-af53-16e3a19294e3"/>
    <xsd:element name="properties">
      <xsd:complexType>
        <xsd:sequence>
          <xsd:element name="documentManagement">
            <xsd:complexType>
              <xsd:all>
                <xsd:element ref="ns2:ReferenceId" minOccurs="0"/>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5498d76-9dcf-4136-af53-16e3a19294e3"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C4D69F5-8ED0-4FB9-8C6F-76208C8619BC}"/>
</file>

<file path=customXml/itemProps2.xml><?xml version="1.0" encoding="utf-8"?>
<ds:datastoreItem xmlns:ds="http://schemas.openxmlformats.org/officeDocument/2006/customXml" ds:itemID="{0BD0135D-FF5F-46B4-876B-516F58A45803}"/>
</file>

<file path=docProps/app.xml><?xml version="1.0" encoding="utf-8"?>
<Properties xmlns="http://schemas.openxmlformats.org/officeDocument/2006/extended-properties" xmlns:vt="http://schemas.openxmlformats.org/officeDocument/2006/docPropsVTypes">
  <TotalTime>708</TotalTime>
  <Words>1711</Words>
  <Application>Microsoft Office PowerPoint</Application>
  <PresentationFormat>Широкоэкранный</PresentationFormat>
  <Paragraphs>221</Paragraphs>
  <Slides>41</Slides>
  <Notes>0</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41</vt:i4>
      </vt:variant>
    </vt:vector>
  </HeadingPairs>
  <TitlesOfParts>
    <vt:vector size="48" baseType="lpstr">
      <vt:lpstr>Arial</vt:lpstr>
      <vt:lpstr>Calibri</vt:lpstr>
      <vt:lpstr>Calibri Light</vt:lpstr>
      <vt:lpstr>Cambria Math</vt:lpstr>
      <vt:lpstr>Courier New</vt:lpstr>
      <vt:lpstr>georgia</vt:lpstr>
      <vt:lpstr>Тема Office</vt:lpstr>
      <vt:lpstr>Feature Engineering in  Time Series Analysis</vt:lpstr>
      <vt:lpstr>Feature Engineering In Time Series Analysis</vt:lpstr>
      <vt:lpstr>Exploratory Data Analysis (EDA)</vt:lpstr>
      <vt:lpstr>Exploratory Data Analysis (EDA). Examples</vt:lpstr>
      <vt:lpstr>Exploratory Data Analysis (EDA). Examples</vt:lpstr>
      <vt:lpstr>Exploratory Data Analysis (EDA). Examples</vt:lpstr>
      <vt:lpstr>Exploratory Data Analysis (EDA). Examples</vt:lpstr>
      <vt:lpstr>Exploratory Data Analysis (EDA). Examples</vt:lpstr>
      <vt:lpstr>Exploratory Data Analysis (EDA). Examples</vt:lpstr>
      <vt:lpstr>Feature Representation. </vt:lpstr>
      <vt:lpstr>Feature Representation. Examples</vt:lpstr>
      <vt:lpstr>Feature Representation. Examples</vt:lpstr>
      <vt:lpstr>Feature Representation. Examples</vt:lpstr>
      <vt:lpstr>Time Series Transformations</vt:lpstr>
      <vt:lpstr>Time Series Transformations. The Box Cox transformation </vt:lpstr>
      <vt:lpstr>Time Series Transformations. The Box Cox transformation </vt:lpstr>
      <vt:lpstr> Feature Extraction. Examples</vt:lpstr>
      <vt:lpstr>Frequency domain representation</vt:lpstr>
      <vt:lpstr>Frequency domain representation</vt:lpstr>
      <vt:lpstr>Frequency domain representation</vt:lpstr>
      <vt:lpstr>Frequency domain representation</vt:lpstr>
      <vt:lpstr>Frequency domain representation</vt:lpstr>
      <vt:lpstr> Feature Extraction. Examples</vt:lpstr>
      <vt:lpstr> Feature Extraction. Examples</vt:lpstr>
      <vt:lpstr> Feature Extraction. Examples</vt:lpstr>
      <vt:lpstr>Feature Selection</vt:lpstr>
      <vt:lpstr>Filtration based feature Selection</vt:lpstr>
      <vt:lpstr>Feature Selection</vt:lpstr>
      <vt:lpstr>Feature Selection</vt:lpstr>
      <vt:lpstr>Feature Selection</vt:lpstr>
      <vt:lpstr>Feature Selection. ANalysis Of VAriance (ANOVA)</vt:lpstr>
      <vt:lpstr>Feature Selection. ANalysis Of VAriance (ANOVA)</vt:lpstr>
      <vt:lpstr>Feature Selection. ANalysis Of VAriance (ANOVA)</vt:lpstr>
      <vt:lpstr>Feature Selection. ANalysis Of VAriance (ANOVA)</vt:lpstr>
      <vt:lpstr>Feature importance feature Selection</vt:lpstr>
      <vt:lpstr>Feature importance</vt:lpstr>
      <vt:lpstr>Feature importance</vt:lpstr>
      <vt:lpstr>Feature Selection. Wrapper methods</vt:lpstr>
      <vt:lpstr>Feature importance. Wrapper methods</vt:lpstr>
      <vt:lpstr>Feature importance. Wrapper methods</vt:lpstr>
      <vt:lpstr>Feature importance. Embedded Method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AutoRegressive Moving Average models</dc:title>
  <dc:creator>Ронкин Михаил Владимирович</dc:creator>
  <cp:lastModifiedBy>Папуловская Наталья Владимировна</cp:lastModifiedBy>
  <cp:revision>71</cp:revision>
  <dcterms:created xsi:type="dcterms:W3CDTF">2021-11-21T16:45:21Z</dcterms:created>
  <dcterms:modified xsi:type="dcterms:W3CDTF">2023-03-22T14:21:03Z</dcterms:modified>
</cp:coreProperties>
</file>